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61" r:id="rId3"/>
    <p:sldId id="262" r:id="rId4"/>
    <p:sldId id="266" r:id="rId5"/>
    <p:sldId id="268" r:id="rId6"/>
    <p:sldId id="267" r:id="rId7"/>
    <p:sldId id="265" r:id="rId8"/>
    <p:sldId id="270" r:id="rId9"/>
    <p:sldId id="271" r:id="rId10"/>
    <p:sldId id="269" r:id="rId11"/>
    <p:sldId id="273" r:id="rId12"/>
    <p:sldId id="272" r:id="rId13"/>
    <p:sldId id="264" r:id="rId14"/>
    <p:sldId id="274" r:id="rId15"/>
    <p:sldId id="276" r:id="rId16"/>
    <p:sldId id="275" r:id="rId17"/>
    <p:sldId id="277" r:id="rId18"/>
    <p:sldId id="278" r:id="rId19"/>
    <p:sldId id="279" r:id="rId20"/>
    <p:sldId id="263" r:id="rId21"/>
    <p:sldId id="280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1"/>
  </p:normalViewPr>
  <p:slideViewPr>
    <p:cSldViewPr snapToGrid="0">
      <p:cViewPr varScale="1">
        <p:scale>
          <a:sx n="115" d="100"/>
          <a:sy n="115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1:03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0,'61'0,"0"0,-13 0,-2 0,-5 0,3 0,4 0,4 0,-3 0,1 0,-1 0,-1 0,1 3,-4 0,1 0,0 0,-3-3,-2 0,-4 2,-2 1,1 1,1-2,-1-1,-2 0,-4 1,-1 1,0 0,3-1,0-2,-3 0,-3 0,-3 0,3 0,3 0,4 0,3 0,-3 1,-1 1,1 1,1 0,3 1,-2-1,1 0,-2-1,5 1,0 0,1 1,-3-2,-3-2,0 0,1 0,2 0,1 0,-4 2,0 1,2 0,4 0,11-3,2 0,-1 0,-4 0,-9 0,-5 0,-3 0,-2 0,3 0,-1 0,1 0,1 0,0 0,4 0,-2 0,1 0,-1 1,-3 2,-1 0,-1 0,1-1,-2-2,-1 0,1 0,-3 0,4 0,0 0,3 0,1 0,-1 0,-2 0,-2 0,2 0,2 0,6 0,-2 0,0 0,-2 0,-2 0,-1 1,0 2,0 0,0-1,4-1,0-1,3 3,5 0,3 1,-1-2,1-2,0 0,4 0,7 0,0 0,4 0,-1 0,-2 0,-3 0,-9 0,-3 0,0 0,0 0,1 0,-2 0,-1 0,1 0,1 0,2 0,4 0,1 0,4 0,4 0,-1 0,-2 0,-3 0,-5 0,-3 0,-4 0,-4 0,-1 0,2 0,9 0,8 0,8 0,6-3,2 0,-1-1,-3 1,-5 0,-3 0,-1 0,-3 0,-1 0,-6 0,-4-1,-4 2,-3 2,-1 0,0 0,0 0,1 0,2-3,6 0,3 0,7 0,7 3,-2 0,1 0,-7-1,-5-2,-3-1,-6-1,0 0,-3 1,-3 2,1 2,-5 0,0 0,-3 0,-1 0,4 0,0 0,-2 0,-3 0,-2 0,-1-2,-1-1,-1 0,-4 0,-2 3,1 0,0-1,2 1,2 0,1 0,-1 0,-2 0,-1 0,-2 0,2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29:20.3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0 111,'81'0,"-1"0,4 0,-9 0,-13 0,-6 0,-4 0,0 0,-4 0,-6 0,-10 0,-5 0,-1 0,7 0,5 0,4 0,1 0,-3 0,1 0,1 0,7 0,6 0,4 0,3 3,-7 0,-4 1,-4-2,-5-2,0 0,-3 0,-1 0,0 0,1 0,4 0,0 0,0 3,4 0,5 1,8-2,6-2,5 3,-1 1,-2-1,-6 0,-2-3,1 0,2 3,-1 0,-4 3,-4 0,-5 0,-1 0,-5-2,-3-2,1-2,0 0,3 0,2 0,2 3,2 0,1 0,3 0,5-3,3 0,3 0,3 0,1 0,1 0,0 0,-3 0,-3 0,-6 0,-4 0,-2 0,2 0,4 0,1 0,1 0,4 0,3 0,6 0,1 0,-2 0,-6 0,-8 0,-3 0,-2 0,4 0,5 0,10 0,6 0,6 0,1 0,-5 0,-5 0,-8 0,-7 0,-3 0,-2 0,-1 0,-3 0,-4 0,0 0,0 0,2 0,5 0,4 0,2 0,3 0,-1 0,0 0,1 0,-2 0,-3 0,-3 0,0 0,0 0,0 0,-1 0,0 0,5 0,5 0,6 0,1 0,2 0,2 0,-4 0,-4 0,-6 0,-2 0,3 0,2 0,-1 0,-5 0,-3 0,-1 0,1-3,-1 0,-2 0,-5 0,0 3,0 0,1-3,6 0,1-1,-1 0,1 1,0 0,1-3,3 1,-3-1,-4 0,-4 2,-4-1,-1 2,7-3,5 0,8-1,3 0,2 3,1-2,4 0,4-1,2-3,3 3,1 0,4-3,6 2,-1-2,-1 3,-12 2,-8-2,-3 4,-3-1,0 3,-5 1,-6 0,-7 0,-3 0,-4 0,-3 0,0 0,-1 0,-1 0,0 0,-1 0,2 0,0 0,0 0,-3 2,-1 2,1 1,1 1,3-4,3 0,-1 1,-1 0,0 1,0-2,4-2,2 0,-2 0,-2 0,-3 3,4 0,3 0,4 0,6-3,4 0,11 0,9 0,4 0,1 0,-9 0,-7 0,-11 0,-9 0,-8 0,-6 2,-1 2,-4-1,0 1,0-1,-2 1,3-2,1 2,0-1,4 0,0 2,3 0,7 1,3 1,7-1,-2-1,-3 0,-6-1,-9 0,-4 1,-1-2,2 0,4-1,0-1,0 2,-1 3,1 2,3-1,2 1,-1-2,-2 0,-4-1,0-1,0 1,3-2,-2 1,-2 1,-2-2,1 2,6 0,12-2,25 0,25 1,-36-2,2 1,8 1,1 1,-2 0,-2 1,-7-2,-3 0,31 2,-29-4,-13-2,-5 0,2 0,0 0,1 0,0 0,1 0,-1 0,-7 0,-9 0,-8 0,-5 0,-1 0,0 0,2 0,3 0,0 0,1 0,-4 0,-3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29:31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0,'66'0,"1"0,-10 0,6 0,-1 0,16 0,4 0,-1 0,-11 0,-22 0,-8 0,-1 0,2 0,-1 0,0 0,-4 0,-1 0,-5 0,-2 0,0 0,2 0,6 0,6 0,5 0,4 0,1 2,-2 1,-6 0,-4 0,0 1,1-1,0 0,-2 3,-3-3,1 0,4-1,5-2,6 0,6 0,6 2,7 1,7 1,3-1,-1 1,-5-1,-5 0,-3 0,-4-2,0 2,1 3,1 2,6 1,1 0,1-1,-3-1,-3-1,-1 0,1 1,-5-1,-4 0,-4 0,-7-1,-3 1,-4 2,0-2,1-1,3 1,-1-2,-3-1,-1 0,-2-3,4 0,0 0,3 0,3 0,-3 0,0 0,-3 0,-1 0,0 0,4 0,3 0,0 0,-1 0,-4 0,-7 0,-4-2,-2-1,1 0,1-2,-1 1,0 0,-4 2,1 1,4 0,3-2,2 0,-1 0,-2-2,1 2,4-2,5-1,4 2,3-1,-3 1,0-2,-5 0,-3 2,0-1,-3 2,-1-3,-2 0,-4 3,0-3,-2 3,0-1,2-1,0 2,1-2,-1-1,-3 3,-4 0,1 3,0 0,-1 0,1 0,0 0,-1 0,1 0,0 0,0 0,-1 0,1 0,0 0,-1 0,1 0,0 0,0 0,-3 0,-3 0,-3 0,5 0,-4 0,5 0,4 0,-14 0,8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5:50.48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73,'69'0,"-7"0,-26-1,-2-5,-4-1,1 1,-2 0,0 3,0-3,-2 0,-1 2,2 1,2 3,4-3,3 0,1-2,-1 0,0 1,0 1,3 1,2 2,1 0,-2 0,-7 0,-2 0,-5 0,3 0,2 0,-2 0,-2 0,-2 0,-4 0,-3 0,0 0,-2 0,-2 0,0 0,9 0,-7 0,7 0,-8 0,-2 0,3 0,3 0,1 0,1 0,4 0,3 0,4 0,1 0,0 0,0 0,1 0,6 0,2 0,5 0,6 0,-3 0,0 0,0 0,-4 0,0 0,-1 0,1 0,3 0,7 0,2 0,3 0,1 0,-3 0,-2 0,-7 0,-7 0,-5 0,-6 0,-5 0,-3 0,-5 0,-2 0,-1 0,-3 0,6 0,-6 0,2 0,1 0,-5 0,6 0,16 0,-20 0,13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6:06.65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0 138,'56'0,"-8"0,-25 0,-1 0,2 0,3 0,5 0,1 0,-2 0,-5 0,-4 0,1 0,-1 0,-2 0,-1 0,-2 0,0 0,3 0,1 0,5 0,3 0,1 0,3 0,-4 0,-3 0,0 0,-3 0,0 0,-1 0,-2 0,0 0,-3 0,0 0,2 0,-2 0,3 0,-1 0,2 0,1 0,-2 0,-2 0,-1 0,1 0,-1 0,1 0,-1 0,0 0,3 0,0 0,3 0,-1 0,1 0,2 0,5 0,0 0,-1 0,-3 0,0 0,3 0,3 0,3 0,1 0,1 0,0 0,-1 0,0 0,-3 0,-4 0,-2 0,-1 0,0 0,0 0,-1 0,-3 0,1-3,0 0,-1 0,1 1,0 2,-1 0,1 0,0 0,1 0,2 0,2 0,2 0,-2 0,0 0,2 0,0-3,3 0,0 0,-3 0,-1 2,0-1,-1-1,3 0,4 1,-2 0,0-1,-2-1,-4 2,-1-1,-3 0,0 0,0 1,-1 2,1 0,-1 0,-3 0,1 0,0 0,1 0,1 0,1 0,0 0,0 0,2-3,2 0,1-1,1 2,-1 2,4 0,2 0,5-1,2-1,2-4,1 0,-3-1,-1 1,-4 3,-1 0,-1 1,-2 2,0-2,-2-1,-4 0,0 0,-4 3,2 0,2 0,0 0,0 0,-1 0,-2 0,0 0,-1 0,0 0,-2 0,-1 0,1 0,1 0,5 0,3 0,3 0,2 0,1 0,1 0,1 0,-3 0,-4 0,-3 0,-4 0,-1 0,1 0,-3 0,-3 0,-2 0,0 0,7 0,-3 0,5 0,-5 0,1 0,2 0,0 0,-2 0,-1 0,1 0,0 0,3 0,0 0,0 0,2 0,5 0,0 0,-1 0,-3 0,-4 0,1 0,3 0,0 0,0 0,0 0,0 0,0 0,0 0,0 0,0 0,0 0,1 0,-2 0,-2 0,0 0,-1 0,1 0,0 0,-1 0,1 0,0 0,0 0,-1 0,1 0,0 0,-1 0,3 0,2 0,-1 0,3 0,-2 0,-1 0,0 0,-2 0,2 0,3 0,2 0,3 0,1 0,1 0,-2 0,-4 0,0 0,-3 0,3 0,2 0,-2 0,-1 0,-4 0,-2 0,0 0,0 0,-1 0,4 0,0 0,1 0,-1 0,-1 0,3 0,2 0,-1 0,-3 0,-2 0,-1 0,2 0,1-3,1 0,-2 0,-2 0,0 3,3 0,2 0,1-1,1-2,-2 0,0 0,-2 2,0 1,-3 0,0 0,0 0,-3 0,-1 0,1 0,0 0,3 0,-1 0,1 0,0 0,-1 0,1 0,0 0,-1 0,-2 0,0 0,-1 0,2 0,-1 0,-2 0,-1 0,-3 0,3 0,1 0,1 0,1 0,0 0,-1 0,2 0,2 0,-1 0,1 0,0 0,-1 0,1 0,0 0,0 0,0 0,-1 0,1 0,0 0,-1 0,3 0,2 0,-1 0,0 0,-3 0,0 0,0 1,-1 2,1 0,-1 1,1 0,0-1,-1 0,1-2,-3-1,-3 1,-3 2,7 0,-5 1,8 0,-8-1,1 0,-2-4,7 2,0-1,14 0,8 0,7 0,-4 0,-9 2,-15 3,-10 0,4 1,-2-4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6:11.38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86,'86'0,"-2"0,-21 0,-2 0,-3 0,-3 0,18 0,8 0,-3 0,-2-1,-18-2,0 0,2 0,-1 1,-4 2,-4 0,-3 0,-1 0,7 0,1 0,3 0,4 0,0 0,2 0,-2 0,-4 0,-3-3,0 0,0-1,0-1,-1 2,-4-1,-3 1,0 3,-2 0,-3 0,0 0,-4 0,0 0,1 0,1 0,-1 0,-2-2,-1-1,1-1,4-2,3 3,1 0,-2 1,-5 2,-7 0,0-3,-4 0,-1-1,3 2,-3 2,1 0,0 0,-1 0,1 0,5 0,5 0,5 0,8 0,9-3,7-1,1 0,0 1,-6 3,-6 0,-5 0,-6 0,-6 0,-7 0,2 0,4 0,8 0,9 0,1 0,-1 0,-5 0,-7 0,-5 0,-4 0,1 0,1 0,3 0,-1 0,-3 0,-1 0,0 0,0 0,3 0,0 0,-3 0,-4 0,-3 0,-4 0,-1 0,-2 0,0 0,1 0,3 0,0 1,-3 1,0 1,-1 2,1 0,2-1,-4 0,-3-2,1 4,-2-3,4 2,1-2,-3 1,4 2,-4-1,1-3,-4 0,5-2,0 1,1 1,-2 0,-4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6:28.85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36,'60'0,"0"0,-5 0,2 0,-2 0,7 0,9 0,10 0,4-6,-8 0,-14-1,-12 1,-8 6,-7 0,3 0,3 0,6 0,2 0,-2 0,-2 0,-3 0,-2 0,2 0,2 0,2 0,4 0,-1 0,-2 0,-2 0,1 0,0 0,4 0,-2-1,-2-2,-4 0,0 0,3 2,1 1,6 0,1 0,-2 0,-5 0,-6 0,0 0,2 0,5 0,6 0,0 0,1 0,-4 0,-5 0,-2 0,-1 0,1 0,-3 0,-1 0,-4 0,-1 0,2 0,3 0,6 0,3 0,1 0,0 0,1 0,0 0,5 0,7 0,9 0,4 0,2 0,-3 0,0 0,4 0,-2 0,6 0,0 0,2 0,1 0,-6 0,2 0,5 0,7 0,-1 0,-12 0,-16 0,-13 0,-5 0,5 0,10 0,6 0,4 0,2 0,-1 0,2 0,3 0,-2 0,-4 0,-9 0,-9 0,-6 0,-1 0,0 0,4 0,4 0,3 0,0 0,-1 0,1 0,-1 0,2 0,-3 0,2 0,-6 0,-1 3,-3 0,-4 2,0 0,-1-1,2-1,0 0,-2 0,-3 1,-3-2,-1 1,0 1,1-1,1 0,0-3,1 0,1 0,4 0,3 0,2 0,1 0,1 0,-2 0,-1 0,-4 0,-3 0,0 0,1 1,2 2,-2 0,-4 0,-6-3,-5 0,-1 0,4 0,3 0,1 0,-2 0,1 0,-2 0,4 0,1 0,0 0,-2 0,-2 0,0 0,0 0,0 0,-3 0,-2 0,-5 0,-3 0,3 0,4 0,7-2,0-1,-3 0,-4 0,-7 3,-4 0,0 0,3 0,0 0,4-2,-2-2,1 1,-1 1,-2 2,-2 0,0 0,2 0,-1 0,-2 0,2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1:14.2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57,'45'0,"-4"0,-19 0,4 0,3 0,1 0,0 0,-5 0,-2 0,3 0,3 0,1 0,-1 0,-3 0,-3 0,0 0,5 0,3 0,4 0,2 0,0 0,3 0,4 0,4 0,2 0,-3 0,-3 0,-5-3,-3 0,-4 0,-1 0,-1 2,-4-2,-1 0,-2 0,3 0,0-1,1 1,2 1,0 1,1-2,2 0,-3 0,0 2,3 1,-2-3,-1 0,-3 0,-3 1,0 1,0 1,0 0,-1 0,-2 0,-3 0,-3 0,6 0,-5 0,6 0,-6 0,0 0,1 0,3 0,1 0,3 0,-1 0,-2 0,-3 0,1 0,-5 0,5 0,-1 0,-3 0,7 0,-11 0,6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1:20.2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12,'62'0,"-4"0,-15 0,-2 0,1 0,2 0,7 0,8 0,0 0,-2 0,-6 0,-4 0,-3 0,-6 0,-3 0,-2 0,2 0,4 0,1 0,1 0,-1 0,1 0,1 0,2 0,0 0,0 0,-1 0,-2 0,-2 0,-6 0,-4 0,-3 0,-3 0,-1 0,4-2,0-1,1 0,1 0,-2 3,4 0,5 0,3 0,1 0,-3 0,-7 0,0 0,-1 0,4 0,10 0,8 0,10 0,6 0,0 0,-2 0,-2 0,0 0,-4 0,-3 0,-7 0,-7 0,-6 0,-3 2,-3 1,-2 0,-1-1,-4-2,1 0,0 0,-1 0,1 0,0 0,-1 0,4 0,3 0,7 0,7 0,1 0,2 0,-4 0,-4 0,-3 0,-6 0,0 0,-2 0,0 0,-1 0,0 0,1 0,-1 0,0 0,-4 0,1 0,-1 0,-2 0,-3 0,-2 0,4 0,0 0,2 0,-2 0,-3 0,1 0,-1 0,1 0,0 0,-1 0,1 0,-1 0,-1 0,2 0,-3 0,5 0,-7 0,4 0,0 0,0 0,1 0,2 0,-4 0,1 0,2 0,-6 0,9 0,-6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1:32.7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60,'55'0,"0"0,-1 0,-1 0,33 0,-8 0,-9 0,-8 0,-1 0,19 0,3 0,-1 0,-14 0,-22 0,-3 0,-2 0,3 0,-1 0,-3 0,-4 0,-2 0,-1 0,0 0,4 0,1 0,2 0,1 0,0 0,-5-1,-3-2,1 0,0 0,3 2,-1-1,-2-2,-1 1,1 1,1 2,6 0,4 0,1 0,0 0,-4 0,-4 0,-2 0,-3 0,0 0,2 0,-1 0,0 0,-2 0,-2 0,0 0,-3 0,2 0,-2 0,4 0,1 0,-1 0,0 0,-2-1,2-1,4-1,10 0,4 1,3 2,0 0,-8 0,4 0,2 0,6 0,7-1,5-2,1-1,-1 1,-7 0,-11 3,-5 0,-4 0,0 0,5 0,4 0,7 0,5 0,2 0,0 0,-4 0,-2 0,-4 0,-2 0,-5 0,-5 0,-3 0,2 0,1 0,3 0,3-3,-3 0,0-1,-4 2,-3 2,3 0,1 0,2 0,4 0,0 0,4 0,3 0,-2 0,-1 0,-2 0,-6 0,-2 0,-3 0,-2 0,3 0,0 0,0 0,0 0,-5 0,-1 0,0 0,-1 0,5 0,3 0,1 0,1 0,1 0,3 0,4 0,8 0,1 0,5 0,-2 0,1 0,-2 0,-7 0,-3 0,-8 0,-1 0,-2 0,-3 0,3 0,4 0,4 0,6 0,1 0,-2 0,-4 0,-2 0,-3 0,1 0,2 0,1 0,2 0,0 0,0 0,-3 0,-3 0,-1 0,2 0,5 0,4 0,3 0,2 0,-4 0,3 0,-3 0,0 0,-1 0,-2 0,2 0,1 0,-1 0,-2 0,-4 0,-4 0,-5 0,-2 2,3 1,5 0,8 2,5-2,5 1,-2 0,-4-1,-3 0,-7 0,-7-2,-7 2,-6 0,-4 0,0-1,-1-2,-1 2,-4 1,-4 0,6 0,-4-3,4 0,-1 0,-2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2:56.5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11,'49'0,"-3"0,-16 0,1 0,-2 0,0 0,2 0,-2 0,1 0,1 0,2 0,0 0,-2 0,-5 0,-1 0,1 0,4 0,2 0,-1 0,-2 0,-3 0,-4 0,1 0,0 0,-1 0,1 0,3 0,0 0,3 0,1-2,-4-1,0 0,-3 0,-3 3,-2 0,-1 0,-2 0,0 0,0 0,4 0,-3 0,3 0,-6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2:59.4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1,'55'0,"-4"0,-20 0,6 0,2 0,3 0,-2 0,-1 0,-1 0,-1 0,0 0,0 0,1 0,2 0,2 0,2 0,3 0,-3 2,-1 1,0 1,-3 2,3-3,0 0,-6-1,-2-2,-1 0,2 0,5 0,1 0,-2 0,-1 0,-2 0,3 0,1 0,0 0,-2 0,-5 0,-2 0,-4 0,0 0,2 0,3 0,0 0,0 0,-3 0,-1 0,0 0,-2 0,-2 0,-2 0,0 0,-3 0,-4 0,4 0,-7 0,11 0,-7 0,1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33:53.90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0 112,'95'0,"-3"0,-6 0,-3 0,0 0,7 0,5 0,-45 0,0 0,2 0,0 0,46 0,-6 0,-14 0,-17 0,-13 0,-6 3,-1 0,3 1,0-1,-3 0,-3 1,-4 1,-1 0,-1-2,0 1,2-1,0 0,-1 0,-1-3,-3 0,1 0,3 0,2 0,7 0,3 0,-1 0,3 0,-1 0,2 0,2 0,1 0,-1 0,1 3,-1 0,0 2,1 0,2 1,1 1,1-3,-1-1,-3-1,-1 1,1 1,-1 1,-2-2,-5 1,-5-2,-3-2,-2 0,1 0,2 0,3 0,5 0,0 0,-4 0,-4 0,-4 0,-1 0,3-1,1-3,0 1,2-2,-2 0,-2 2,0 1,4 1,4-2,-1 0,-1-1,-3-1,0 2,5-2,4-2,4 0,-1-2,-5 3,-3-1,-7 2,-4 1,-2 1,1 0,4 0,6-2,3 0,-1 1,-1 2,-2 0,1 2,2 0,4 0,6 0,5 0,1 0,4 0,-2-1,4-2,-1-1,-5 1,-2 2,-4 1,1 0,0-2,3-2,5-2,0-1,-2 2,-4-1,-2 2,-1-1,-2 0,-2-1,1 0,1 2,1-1,-3 2,-4-1,-5 2,-3 2,2 0,0 0,5 0,-1 0,3 0,0 0,-3-1,0-2,-3 0,2 0,2 1,1 2,2 0,-1 0,-3 0,-3 0,-7 0,-5 0,-4 0,-3 0,-2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28:59.3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1,'99'0,"-12"0,-33 0,-12 0,-7 0,-6 0,-5 0,-2 0,-5 0,0 0,1 0,6 0,9 0,9 0,6 0,-1 0,-3 0,-6 0,-5 0,1 0,-3 0,2 0,-1 0,1 0,0 0,-5 0,-2 0,-3 0,-3 0,-2 0,-3 0,-1 0,8 0,-3 0,8 0,-7 0,-1 0,0 0,-1 0,0 0,-1 0,0 0,0 0,-2 0,2 0,-2 0,2 0,3 0,0 0,2 0,1 0,0 0,2 0,4 0,4 0,4 0,0 0,3 0,4 0,4 2,2 2,0-1,-2 1,-4 0,-4 1,-6 1,-3-2,-5 0,0 0,0-1,0-1,-1-2,-2 0,0 0,0 2,-1 1,1 1,-3-2,0 0,-1 1,1 0,6 0,0-3,4 0,-1 0,0 0,3 0,0 0,4 0,-3 0,0 0,-2 0,-2 0,2 0,-2 0,1 0,2 0,1 2,3 1,1 3,0-1,3-2,0 0,1-3,2 0,1 0,1 0,2 0,-1 1,2 2,5 1,1-2,4-1,4-1,-2 0,-2 0,-4 0,-4 0,1 0,-1 0,0 0,-1 0,-5 0,-4 0,-3 0,-1 0,1 0,0 0,2 0,2 0,2 0,1 0,3 0,4 0,4 0,3 0,-2 0,-2 0,-7 0,0 0,-7 0,-3 0,0 0,1 0,5 0,5 0,2 0,0 0,1 0,-1 0,1 0,3 0,0 0,4 0,4 0,0 0,1 0,-5 0,-4 0,-4 0,0 0,-2 0,-4 0,-4 0,-1 0,2 0,-1 0,3 0,2 0,0 0,2 0,-1 0,-2 0,-3-2,-9-2,-8 1,-6 1,-4 2,2 0,1 0,3 0,5 0,0 0,1 0,-7-1,-5-1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2T09:29:07.1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83,'71'0,"-1"0,-15 0,4 0,17 0,3 0,1 0,1 2,-7 1,1 4,-1-1,-7 1,-9 2,-8-2,-7-1,-3-3,-2-3,3 3,3 0,7 2,1 1,-4-3,-2 0,-5-2,3-1,2 0,2 0,2 0,1 0,-1 0,1 2,-3 4,-2 0,-2 2,-6-2,-2-2,-3-1,2 0,3 0,3 2,-1 1,3 0,6 4,0-2,2-4,-4 2,-3-3,-1 0,1-1,3-2,-1 0,1 0,-1 0,-2 0,-1 0,0 0,-2 0,3 0,1 0,0 0,2 0,-3 0,1-1,6-3,0-1,3-2,-1 2,-6 2,-3 2,-4 1,-3 0,0-2,2-1,1-1,-3 2,-2 2,-3 0,1 0,4 0,2-2,4-1,3 0,1-3,4 3,3-3,1-1,2 4,1-2,-4 1,0 1,-6-2,-1 2,-3 0,-1 0,0 3,-3 0,-1 0,-5-3,-1 0,-1 0,1 1,1 2,5 0,-2-3,-2 0,-2-3,-6 1,2 2,0-3,4 3,4 0,1 0,1 3,2 0,0 0,3 0,0 0,-1 0,0 0,-2 0,1 0,-2 0,-1 0,-1 0,-2 0,-1 0,1 0,-1 0,-2 0,0-1,-3-1,0-1,2 0,1-2,2 1,-1-1,-1 0,0 1,1 1,0 2,2 1,0 0,3 0,2 0,3 0,0 0,-2 0,0 0,-4 0,-1 0,2 0,3 0,2 0,-1 0,-4 0,-3 0,-3 0,-1 0,0 0,1 0,5 0,1 0,3 0,4 0,-1 0,1 0,-2 0,-4 0,-2 0,-2 0,1 0,1 0,1 0,3 0,2 0,3 0,2 0,-1 0,-4 0,-5 0,-7 0,0-3,1 0,2 0,4 0,0 3,-5 0,0 0,-4-1,1-1,5-2,5 1,6 1,4 2,-3-3,-1 0,-1-1,2-1,1 1,1 1,-2-3,-4 3,-2 0,-1 0,1 3,2 0,-5 0,-2 0,-4 0,-3-3,2 0,-2 0,4 1,-1 2,2 0,1 0,-1 0,0 0,-1 0,-1 0,-4 0,-3 0,-4 0,-2 0,-3 0,0 0,0 0,3 0,-2 0,-2 0,-1 0,0 0,3 0,0 0,1 0,1 0,-3 0,3 0,0 0,0 0,2 0,4 0,0 0,0 0,0 0,-3 0,-1 0,4 0,1 0,2 0,0 0,1 0,-1 0,-2 0,-2 0,1 0,0 0,0 0,0 0,-3 0,0 0,-1 0,1 0,3 0,0 0,-1 0,-2 0,-6 0,-1 0,-1 0,-1 0,3 0,1 0,2 0,3 0,0 0,-1 0,-2 0,-1 0,-3 0,1 0,3 0,1 0,2 0,0 0,0 0,1 0,3 0,3 0,3 0,-2 0,-3 0,-3 0,-2 0,0 0,-1 0,1 0,-3 0,0 0,-4 0,-1 0,4 0,-4 0,8 0,-4 0,4 0,-1 0,1 0,-1 0,0 0,-3 0,-3 0,1 0,0 0,3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84816-D9C2-944D-A7F9-63CAD417F66E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08FE3-E608-DA42-BD1E-19F756CAA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27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08FE3-E608-DA42-BD1E-19F756CAA41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90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17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58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7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17B36-F581-897E-1C7E-A73B1AF56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7080C29-84BB-2DEB-EE64-4C9EE7357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A899073-366E-DD6C-2887-09AC928D9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02798B-7D03-EC66-4FCA-210461052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80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9BBB-656D-B778-BBF2-26F3ACFD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C673E62-DD07-F5FC-6E26-76D75A4BC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A1DAE97-8DAC-1D73-3AF8-C35A84ADA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38FF4E-E752-1AA3-B774-C1643880D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691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AAA5-631F-44F3-F868-D64659C4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6BE2DE6-DB3F-F3B0-D069-E9D909CDA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0CF7D04-3483-F2EC-7A02-ADFA9105C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BAE01A-723E-0689-1C90-87C18F04B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23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1D013-D800-7C97-DB8E-EAC3DBBC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0AC26CA-103A-7883-4E67-222AF67DB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641A8A2-384F-9293-37AD-BA6F81E4A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F79AEC-0645-D93D-0BFB-C68D61A4E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08FE3-E608-DA42-BD1E-19F756CAA41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9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422A9-D41D-E6F6-F690-933F22A1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D1926C-8ABE-C698-CFF4-FFE48150F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9685F5-994B-C4AD-3FA7-33C5535B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D05442-7F0F-7DAD-4A8A-239FF35C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1F9806-BB44-1370-7E0B-748BA8D0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0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0E395-8D29-8FE4-D5AB-7644B59F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134A8E-7CA4-1452-7C50-1F6156C0B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9AE5A0-A01F-9B5A-5728-60906F86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8141AC-A654-9BE1-BD5C-28B2106C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490236-7034-1BCF-90DB-3A231918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58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10656A-B674-DC92-0029-4F0468352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B90D17-1D57-BB7A-6290-2FD05E3A4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3E2567-E44E-0583-B8C6-D1E089F0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3D3012-603F-822B-21EE-C4C2491A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ADD869-8487-2C37-A29C-E691A99A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12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7E8BB-5FDF-BA00-B1ED-3CA77CE1E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0CE371-D301-8EF1-2ED8-A79966AF4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D0CB03-DAAE-145A-612E-AEBB14CF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B3F8E4-93C4-F3B8-D795-29814667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97160C-2808-5D9C-896A-E5AA90A4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014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02E04-5B86-BD46-074B-2A9D0FBB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0AC4C-BF25-DBFA-C572-E28F4BF3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4579F-9C22-05F7-324B-DE676D61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6E7AAC-5329-8364-172F-C15F91C3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3F5F2C-F111-8625-53CF-7E25E0EE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09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8317B-6BBC-6C99-F7D0-74506D2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48B391-1707-B7EE-8BC0-3B6ADC09B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71AE37-92A9-8890-2188-AF602D68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A34D55-1D92-027B-A38C-7607F28D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F89F11-B4E4-8C9F-4625-13A2B879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18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86A25-D0DB-A643-B3C3-465C898B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114975-A53B-9A8C-2359-B0F999E4D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F953E9-75D1-951A-DFA6-14F842CD8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728287-839E-0521-68E6-4CF2D112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116E5B-DC57-7C4A-BB99-97E2E4A6D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0EAD8E-7010-708E-1E70-E7428288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05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35A7F-9082-1899-1E80-E79BEDE6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812E3E-58C5-4EA9-42D4-3DB2C3623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787115-099B-A978-F5C0-B78BDDAB8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2F9F3C-8F54-A303-BC0E-F765D7951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05F65A-9D71-1F18-668C-E7D0CFE69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D40AB2-150A-5CE1-1F73-D892086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1E4CAC-EAF2-78DA-5650-15D1E72B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C648B2D-FB04-8DB5-A044-64FD3FF2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62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F6F64-F555-9578-F559-BD2BAAE9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08768C-7B4F-AEC6-076A-6FB49C4E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121704-4C7F-C335-47ED-864C0C4D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4EBD9A-A1A2-2E02-7095-55B3175C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90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4CD77D6-2977-2CCC-D9D9-D4AF8030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ABA49C6-39E6-F425-48B5-1D84535F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60E0D5-F103-669B-A47B-A871E2E2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881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54E88-8F85-5393-8E9C-B371BFD0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B7588F-ADDC-6666-CF2B-75191C5E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20E4E6-F5FD-9929-B192-B01D64A4C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0D5AAA-F301-6EFC-3762-AC7C3172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98CB19-6DE3-2614-AE1E-AEDDAEBC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411E5D-EDB8-B554-2243-E0923AB1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98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D703F-04F2-0EC0-BF06-FD6662BE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8D5FB6-A5BB-C9E5-FF28-F91993D1D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1B04C-AE8E-E592-E21F-C7FB499C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110EC7-2641-5937-1386-B67BDF0A0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68D8FE-3780-1647-15EB-44385CC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15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7CEEB-7196-1D78-BD30-FF1C1356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D628157-1D62-97F6-842C-010B9EC03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860D4E-D6D6-4F25-B1D9-1F74F22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8667A1-3D14-C2A0-8E74-78D11594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360085-E7C2-3F1F-2F1F-AB2DFC90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F206C5-DB32-E9B2-FE63-FA024FAA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474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EF57D-CD69-D392-BE41-6B3463F9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74D898-53B3-7FC9-6C0E-488037A20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7A7DD5-0E75-F9A6-7927-1514DABD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1C3EE2-08AE-D6DA-876D-5CAFFB8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2BC51D-377D-61CC-5608-0CCF9F60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257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728F7C-DB33-0FC8-BEAE-4CF88BD71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129818-E72D-21CF-6E9B-A1503646E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AEA75-A3AE-4AF6-3329-46DD7F14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F63BBE-EBDB-7F0B-A346-51F6D8C9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47FD52-E4E1-481F-0535-9463924A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18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A81D56-AF4A-7AD7-7882-B095472F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F12495-7291-B7BB-734C-6526B72F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C4809F-4FFD-478A-8FD6-D3C1A9C6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14C1C7-D363-A3C0-E5A6-983C007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471B41-EA07-76C5-7851-586AE691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85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60D29-99DD-E52B-CF8E-20DB7103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AE078-D6B8-F111-D1C9-56B31264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06F36E-C946-931E-1888-953DE133B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221D9C-FC8E-51DC-3221-C5BD9929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E4C5F1-8F7B-9AAA-4C2E-568EB6C7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004628-ED2D-A704-2285-38B0CE50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70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DA886-8644-1D4D-BDA4-6961B401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8B29B1-52E7-A032-3993-44A8D55D3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DF2F56-4365-5160-67F9-434346D8C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28FD0C-0794-E3C1-5181-14C8B2478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C1C866-FA87-9B84-3723-C85956D49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E5F7D6E-9EAB-ADC6-389E-145838E4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EBD09BC-66E0-561B-0364-EC9608BB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F1AA43-5F1F-C5C0-A0D8-3A1BE25B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17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90F16-D823-3C19-D5E0-BBEBCB21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C0B5562-AEED-27BD-F987-8BB95764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F97445-05EC-CAF3-FDF3-2DC69700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68068D-DFF2-59EB-36D2-6CF0C18C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0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345589-DDA2-0DFF-62A8-FCB2B004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E14A86B-E729-D512-A33A-C58C1D4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88F8AB-9108-F9BC-DB0B-AB18E59E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81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67DEC-DCF4-7C6E-94BF-29AB3AD0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0802A7-05CA-0850-F563-55947B02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17B946-C330-B4A8-15A0-0DF93C7A5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F95378-A4A6-E215-306A-5266A235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AAA53D-1A8D-CF96-C28A-E81A9A95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F691E7-F61B-A41B-6BF4-588060BE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0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24526-29DF-08BE-1042-E7F9EF83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28027F7-0CED-F799-CA5E-39D264A81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0408F0-CD4F-EBF1-332B-60D659867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6B30E1-5B82-1013-B0EB-2C9B07D3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44F4F4-28BD-8750-7E6D-1A89676A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EDDA00-CC1E-C14A-5B1D-FC832AC2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0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60395A7-C486-FA34-5DF6-0C635E0F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EBD827-E764-CD6B-EBC6-03982882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958F91-C186-BF65-ADEB-34A4FB41E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8EDE9-692B-A64D-A9F9-E32DF106E63B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E1EA3F-B211-A820-B993-7C8C9C352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F494A-E7EC-14F6-45CE-4CAA9C03B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6AE307-41BD-8142-A0C5-725CBF46F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7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1957F91-E40B-5756-7E4B-202EE5D5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4B2BB8-8AAB-9898-96E2-2873F2375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04A774-3CB2-FD70-1E7F-DFFCEF5DF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244B-F9F7-5047-A0C2-393ACEEAC602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E15867-7C57-5755-2016-1815C9980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DE4B59-0F6A-51B0-B3E3-951842E3B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30E2-F9F0-1941-BCE5-8AEAFC8FC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1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56.png"/><Relationship Id="rId18" Type="http://schemas.openxmlformats.org/officeDocument/2006/relationships/customXml" Target="../ink/ink15.xm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customXml" Target="../ink/ink12.xml"/><Relationship Id="rId17" Type="http://schemas.openxmlformats.org/officeDocument/2006/relationships/image" Target="../media/image58.png"/><Relationship Id="rId2" Type="http://schemas.openxmlformats.org/officeDocument/2006/relationships/image" Target="../media/image50.png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customXml" Target="../ink/ink11.xml"/><Relationship Id="rId19" Type="http://schemas.openxmlformats.org/officeDocument/2006/relationships/image" Target="../media/image59.png"/><Relationship Id="rId4" Type="http://schemas.openxmlformats.org/officeDocument/2006/relationships/customXml" Target="../ink/ink8.xml"/><Relationship Id="rId9" Type="http://schemas.openxmlformats.org/officeDocument/2006/relationships/image" Target="../media/image54.png"/><Relationship Id="rId14" Type="http://schemas.openxmlformats.org/officeDocument/2006/relationships/customXml" Target="../ink/ink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5.xml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12" Type="http://schemas.openxmlformats.org/officeDocument/2006/relationships/image" Target="../media/image17.png"/><Relationship Id="rId17" Type="http://schemas.openxmlformats.org/officeDocument/2006/relationships/customXml" Target="../ink/ink7.xml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3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FA2A2-E733-293D-2AB7-D4C7CBEB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0861"/>
            <a:ext cx="12192000" cy="2387600"/>
          </a:xfrm>
        </p:spPr>
        <p:txBody>
          <a:bodyPr>
            <a:normAutofit/>
          </a:bodyPr>
          <a:lstStyle/>
          <a:p>
            <a:r>
              <a:rPr lang="cs-CZ" b="1" dirty="0"/>
              <a:t>(NE)JASNÉ INDIKACE K EVT?</a:t>
            </a:r>
            <a:br>
              <a:rPr lang="cs-CZ" dirty="0"/>
            </a:br>
            <a:r>
              <a:rPr lang="cs-CZ" sz="4400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543E2A-8EB2-3581-8654-E5E1F7DDB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872837"/>
            <a:ext cx="9144000" cy="1655762"/>
          </a:xfrm>
        </p:spPr>
        <p:txBody>
          <a:bodyPr/>
          <a:lstStyle/>
          <a:p>
            <a:r>
              <a:rPr lang="cs-CZ" dirty="0"/>
              <a:t>Roman Klus</a:t>
            </a:r>
          </a:p>
          <a:p>
            <a:r>
              <a:rPr lang="cs-CZ" dirty="0"/>
              <a:t>Radiologické oddělení Nemocnice České Budějovice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7335A6-9BFF-9D25-CC7A-E07C10CA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9" y="4528598"/>
            <a:ext cx="5757863" cy="1442790"/>
          </a:xfrm>
          <a:prstGeom prst="rect">
            <a:avLst/>
          </a:prstGeom>
        </p:spPr>
      </p:pic>
      <p:pic>
        <p:nvPicPr>
          <p:cNvPr id="7" name="Obrázek 6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F743593F-46EA-5089-43CA-5CB503D8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335" y="4178537"/>
            <a:ext cx="5145412" cy="2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1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černobílá, černobílý&#10;&#10;Popis byl vytvořen automaticky">
            <a:extLst>
              <a:ext uri="{FF2B5EF4-FFF2-40B4-BE49-F238E27FC236}">
                <a16:creationId xmlns:a16="http://schemas.microsoft.com/office/drawing/2014/main" id="{A9327977-8089-81B2-E123-85022A24B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85" t="8026" r="10564"/>
          <a:stretch/>
        </p:blipFill>
        <p:spPr>
          <a:xfrm>
            <a:off x="-1" y="50442"/>
            <a:ext cx="5772151" cy="6793130"/>
          </a:xfrm>
          <a:prstGeom prst="rect">
            <a:avLst/>
          </a:prstGeom>
        </p:spPr>
      </p:pic>
      <p:pic>
        <p:nvPicPr>
          <p:cNvPr id="6" name="Obrázek 5" descr="Obsah obrázku černobílá&#10;&#10;Popis byl vytvořen automaticky se střední mírou spolehlivosti">
            <a:extLst>
              <a:ext uri="{FF2B5EF4-FFF2-40B4-BE49-F238E27FC236}">
                <a16:creationId xmlns:a16="http://schemas.microsoft.com/office/drawing/2014/main" id="{82F7DCF8-2679-7393-2CB6-60EA56C1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14" t="8252" r="13379"/>
          <a:stretch/>
        </p:blipFill>
        <p:spPr>
          <a:xfrm>
            <a:off x="6543674" y="50442"/>
            <a:ext cx="5529263" cy="6790512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1F8CE6B7-261C-A53A-5CA9-0A1972F42799}"/>
              </a:ext>
            </a:extLst>
          </p:cNvPr>
          <p:cNvSpPr txBox="1">
            <a:spLocks/>
          </p:cNvSpPr>
          <p:nvPr/>
        </p:nvSpPr>
        <p:spPr>
          <a:xfrm>
            <a:off x="4171950" y="190936"/>
            <a:ext cx="5443538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54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1A26-29A6-B063-FC9D-3E8F178A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1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44D1E170-F7AE-5E39-A682-267B9572083C}"/>
              </a:ext>
            </a:extLst>
          </p:cNvPr>
          <p:cNvSpPr txBox="1">
            <a:spLocks/>
          </p:cNvSpPr>
          <p:nvPr/>
        </p:nvSpPr>
        <p:spPr>
          <a:xfrm>
            <a:off x="424541" y="866767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po výkonu NIHSS 1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C1228FFE-E055-EB04-6CCB-B7AA1C2B1758}"/>
              </a:ext>
            </a:extLst>
          </p:cNvPr>
          <p:cNvSpPr txBox="1">
            <a:spLocks/>
          </p:cNvSpPr>
          <p:nvPr/>
        </p:nvSpPr>
        <p:spPr>
          <a:xfrm>
            <a:off x="424541" y="2913291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vrátil se do práce, LHK „je trochu zvláštní, jakoby mrzne“ 3mRS 1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B9A7F77-85D1-7C8F-96DA-FAEE25D002B0}"/>
              </a:ext>
            </a:extLst>
          </p:cNvPr>
          <p:cNvSpPr txBox="1">
            <a:spLocks/>
          </p:cNvSpPr>
          <p:nvPr/>
        </p:nvSpPr>
        <p:spPr>
          <a:xfrm>
            <a:off x="424539" y="2256048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63EA3C3-9135-86F4-00EC-F92E290F85C1}"/>
              </a:ext>
            </a:extLst>
          </p:cNvPr>
          <p:cNvSpPr txBox="1">
            <a:spLocks/>
          </p:cNvSpPr>
          <p:nvPr/>
        </p:nvSpPr>
        <p:spPr>
          <a:xfrm>
            <a:off x="424541" y="1557093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během hospitalizace zjištěná HŽT a FOP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09E6DD0E-6093-F742-6477-64D6844FD9C7}"/>
              </a:ext>
            </a:extLst>
          </p:cNvPr>
          <p:cNvSpPr txBox="1">
            <a:spLocks/>
          </p:cNvSpPr>
          <p:nvPr/>
        </p:nvSpPr>
        <p:spPr>
          <a:xfrm>
            <a:off x="424537" y="2206943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při </a:t>
            </a:r>
            <a:r>
              <a:rPr lang="cs-CZ" dirty="0" err="1"/>
              <a:t>dimisi</a:t>
            </a:r>
            <a:r>
              <a:rPr lang="cs-CZ" dirty="0"/>
              <a:t> </a:t>
            </a:r>
            <a:r>
              <a:rPr lang="cs-CZ" dirty="0" err="1"/>
              <a:t>mRS</a:t>
            </a:r>
            <a:r>
              <a:rPr lang="cs-CZ" dirty="0"/>
              <a:t> 1, NIHSS 1</a:t>
            </a:r>
          </a:p>
        </p:txBody>
      </p:sp>
    </p:spTree>
    <p:extLst>
      <p:ext uri="{BB962C8B-B14F-4D97-AF65-F5344CB8AC3E}">
        <p14:creationId xmlns:p14="http://schemas.microsoft.com/office/powerpoint/2010/main" val="81203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1A26-29A6-B063-FC9D-3E8F178A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ED8004-B3DB-1827-C5A6-DB38DE7E4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3" y="892628"/>
            <a:ext cx="11767458" cy="643391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žena 69 let, bez významnějších komorbidit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6B15475-06E6-C777-1536-590B709F7D2E}"/>
              </a:ext>
            </a:extLst>
          </p:cNvPr>
          <p:cNvSpPr txBox="1">
            <a:spLocks/>
          </p:cNvSpPr>
          <p:nvPr/>
        </p:nvSpPr>
        <p:spPr>
          <a:xfrm>
            <a:off x="424535" y="1459817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rotační závrať, vomitus, dysartrie, somnolence (</a:t>
            </a:r>
            <a:r>
              <a:rPr lang="cs-CZ" dirty="0" err="1"/>
              <a:t>onset</a:t>
            </a:r>
            <a:r>
              <a:rPr lang="cs-CZ" dirty="0"/>
              <a:t> 19:00) </a:t>
            </a:r>
            <a:r>
              <a:rPr lang="cs-CZ" b="1" dirty="0"/>
              <a:t>NIHSS 2 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0151B91-EB0B-C768-1BE4-D2C668DDDD7A}"/>
              </a:ext>
            </a:extLst>
          </p:cNvPr>
          <p:cNvSpPr txBox="1">
            <a:spLocks/>
          </p:cNvSpPr>
          <p:nvPr/>
        </p:nvSpPr>
        <p:spPr>
          <a:xfrm>
            <a:off x="424526" y="2097900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b="1" dirty="0"/>
              <a:t>CT iktový protokol v IC Písek </a:t>
            </a:r>
          </a:p>
        </p:txBody>
      </p:sp>
    </p:spTree>
    <p:extLst>
      <p:ext uri="{BB962C8B-B14F-4D97-AF65-F5344CB8AC3E}">
        <p14:creationId xmlns:p14="http://schemas.microsoft.com/office/powerpoint/2010/main" val="1157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EC7E9-0790-DE21-4D69-4271B0C6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7AD5053-89C3-E529-2CD3-F84F354B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51200" cy="3251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869304-ADDC-CE61-1E90-581E1687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0"/>
            <a:ext cx="3251200" cy="3251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4F11F7-CE9B-92EE-1E1C-EAADB830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3251200" cy="3251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D069E0-C8E6-0C37-D570-52FC12A6E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00" y="0"/>
            <a:ext cx="3251200" cy="3251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4A2E07-96F3-9472-6B72-5A1D6A4FC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251200" cy="3251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F7169B-9C8C-285B-C3BE-05E1A530B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640" y="3429000"/>
            <a:ext cx="3251200" cy="3251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545E541-1FB8-1299-9955-C08F618097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3280" y="3429000"/>
            <a:ext cx="3251200" cy="32512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76E682-65AF-FEA5-2E2D-D3A3496504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0800" y="34290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2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522D8-4DA4-1162-2835-90B884B92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ebka, kost, černobílá, umění&#10;&#10;Popis byl vytvořen automaticky">
            <a:extLst>
              <a:ext uri="{FF2B5EF4-FFF2-40B4-BE49-F238E27FC236}">
                <a16:creationId xmlns:a16="http://schemas.microsoft.com/office/drawing/2014/main" id="{8C8FE1C7-6EC7-7893-361F-8F62DC49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77" r="29036" b="42771"/>
          <a:stretch/>
        </p:blipFill>
        <p:spPr>
          <a:xfrm>
            <a:off x="22931" y="0"/>
            <a:ext cx="2902701" cy="3213947"/>
          </a:xfrm>
          <a:prstGeom prst="rect">
            <a:avLst/>
          </a:prstGeom>
        </p:spPr>
      </p:pic>
      <p:pic>
        <p:nvPicPr>
          <p:cNvPr id="13" name="Obrázek 12" descr="Obsah obrázku lebka, kost, černobílá, rentgenový snímek&#10;&#10;Popis byl vytvořen automaticky">
            <a:extLst>
              <a:ext uri="{FF2B5EF4-FFF2-40B4-BE49-F238E27FC236}">
                <a16:creationId xmlns:a16="http://schemas.microsoft.com/office/drawing/2014/main" id="{D0637A90-8AB6-7E9F-22F5-A3C00955D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31" r="26868" b="44578"/>
          <a:stretch/>
        </p:blipFill>
        <p:spPr>
          <a:xfrm>
            <a:off x="3124973" y="0"/>
            <a:ext cx="3206960" cy="3213947"/>
          </a:xfrm>
          <a:prstGeom prst="rect">
            <a:avLst/>
          </a:prstGeom>
        </p:spPr>
      </p:pic>
      <p:pic>
        <p:nvPicPr>
          <p:cNvPr id="15" name="Obrázek 14" descr="Obsah obrázku lebka, černobílá, černobílý, umění&#10;&#10;Popis byl vytvořen automaticky">
            <a:extLst>
              <a:ext uri="{FF2B5EF4-FFF2-40B4-BE49-F238E27FC236}">
                <a16:creationId xmlns:a16="http://schemas.microsoft.com/office/drawing/2014/main" id="{248D212B-0107-8929-53F3-B6C45A9803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5" r="27229" b="39156"/>
          <a:stretch/>
        </p:blipFill>
        <p:spPr>
          <a:xfrm>
            <a:off x="6464174" y="0"/>
            <a:ext cx="2863913" cy="3213947"/>
          </a:xfrm>
          <a:prstGeom prst="rect">
            <a:avLst/>
          </a:prstGeom>
        </p:spPr>
      </p:pic>
      <p:pic>
        <p:nvPicPr>
          <p:cNvPr id="17" name="Obrázek 16" descr="Obsah obrázku umění, černobílý, černobílá, Černobílá fotografie&#10;&#10;Popis byl vytvořen automaticky">
            <a:extLst>
              <a:ext uri="{FF2B5EF4-FFF2-40B4-BE49-F238E27FC236}">
                <a16:creationId xmlns:a16="http://schemas.microsoft.com/office/drawing/2014/main" id="{9955D5C1-C0B9-0539-C715-C7890244B0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61" r="31140" b="44899"/>
          <a:stretch/>
        </p:blipFill>
        <p:spPr>
          <a:xfrm>
            <a:off x="9328087" y="1"/>
            <a:ext cx="2863913" cy="3213946"/>
          </a:xfrm>
          <a:prstGeom prst="rect">
            <a:avLst/>
          </a:prstGeom>
        </p:spPr>
      </p:pic>
      <p:pic>
        <p:nvPicPr>
          <p:cNvPr id="19" name="Obrázek 18" descr="Obsah obrázku lebka, kost, černobílá, rentgenový snímek&#10;&#10;Popis byl vytvořen automaticky">
            <a:extLst>
              <a:ext uri="{FF2B5EF4-FFF2-40B4-BE49-F238E27FC236}">
                <a16:creationId xmlns:a16="http://schemas.microsoft.com/office/drawing/2014/main" id="{80E591D5-2D4A-6CBB-FD80-A6A0E486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65" t="9638" r="26411" b="9638"/>
          <a:stretch/>
        </p:blipFill>
        <p:spPr>
          <a:xfrm>
            <a:off x="293181" y="3128535"/>
            <a:ext cx="2570732" cy="3704065"/>
          </a:xfrm>
          <a:prstGeom prst="rect">
            <a:avLst/>
          </a:prstGeom>
        </p:spPr>
      </p:pic>
      <p:pic>
        <p:nvPicPr>
          <p:cNvPr id="21" name="Obrázek 20" descr="Obsah obrázku černobílá, umění, lebka&#10;&#10;Popis byl vytvořen automaticky">
            <a:extLst>
              <a:ext uri="{FF2B5EF4-FFF2-40B4-BE49-F238E27FC236}">
                <a16:creationId xmlns:a16="http://schemas.microsoft.com/office/drawing/2014/main" id="{7BFDB351-7379-6CCE-217E-07741E8E4A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313" t="12969" r="20000" b="13906"/>
          <a:stretch/>
        </p:blipFill>
        <p:spPr>
          <a:xfrm>
            <a:off x="2775044" y="3232741"/>
            <a:ext cx="3206960" cy="3625259"/>
          </a:xfrm>
          <a:prstGeom prst="rect">
            <a:avLst/>
          </a:prstGeom>
        </p:spPr>
      </p:pic>
      <p:pic>
        <p:nvPicPr>
          <p:cNvPr id="23" name="Obrázek 22" descr="Obsah obrázku černobílá, umění, černobílý&#10;&#10;Popis byl vytvořen automaticky">
            <a:extLst>
              <a:ext uri="{FF2B5EF4-FFF2-40B4-BE49-F238E27FC236}">
                <a16:creationId xmlns:a16="http://schemas.microsoft.com/office/drawing/2014/main" id="{44C01D08-6CCC-2676-4A6F-94DE4E3CAC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911" t="9687" r="16250" b="13906"/>
          <a:stretch/>
        </p:blipFill>
        <p:spPr>
          <a:xfrm>
            <a:off x="5925792" y="3232741"/>
            <a:ext cx="3402295" cy="3618655"/>
          </a:xfrm>
          <a:prstGeom prst="rect">
            <a:avLst/>
          </a:prstGeom>
        </p:spPr>
      </p:pic>
      <p:pic>
        <p:nvPicPr>
          <p:cNvPr id="25" name="Obrázek 24" descr="Obsah obrázku lebka, černobílá, umění&#10;&#10;Popis byl vytvořen automaticky">
            <a:extLst>
              <a:ext uri="{FF2B5EF4-FFF2-40B4-BE49-F238E27FC236}">
                <a16:creationId xmlns:a16="http://schemas.microsoft.com/office/drawing/2014/main" id="{29C9240F-D68C-21EA-0129-781D747016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912" t="11094" r="24688" b="13906"/>
          <a:stretch/>
        </p:blipFill>
        <p:spPr>
          <a:xfrm>
            <a:off x="9132752" y="3213639"/>
            <a:ext cx="3059248" cy="36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6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54AFD-D99C-4DC2-C3D6-965608D06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C303A-0720-F840-EF01-A05259776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DA2F74-BE9C-3A79-7666-E23F88142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3" y="892628"/>
            <a:ext cx="11767458" cy="643391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uzávěr V4 LVA + LPICA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B36E702-5BD5-BDAE-49ED-1F83F375919F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9D56511A-8EA8-A74D-767B-7F7D21BBC3B8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970FA3A-7581-0EC2-A62B-FB1EFDEA9219}"/>
              </a:ext>
            </a:extLst>
          </p:cNvPr>
          <p:cNvSpPr txBox="1">
            <a:spLocks/>
          </p:cNvSpPr>
          <p:nvPr/>
        </p:nvSpPr>
        <p:spPr>
          <a:xfrm>
            <a:off x="424541" y="1507537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IVT v IC Písek (21:15), transport do KCC k MT (</a:t>
            </a:r>
            <a:r>
              <a:rPr lang="cs-CZ" dirty="0" err="1"/>
              <a:t>door</a:t>
            </a:r>
            <a:r>
              <a:rPr lang="cs-CZ" dirty="0"/>
              <a:t> 23:15)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2945ECE-1E48-F20E-8C6E-0FBEA692617C}"/>
              </a:ext>
            </a:extLst>
          </p:cNvPr>
          <p:cNvSpPr txBox="1">
            <a:spLocks/>
          </p:cNvSpPr>
          <p:nvPr/>
        </p:nvSpPr>
        <p:spPr>
          <a:xfrm>
            <a:off x="424541" y="2158772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při příjezdu do NEMCB </a:t>
            </a:r>
            <a:r>
              <a:rPr lang="cs-CZ" b="1" dirty="0"/>
              <a:t>NIHSS 1 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28C6C4BB-650D-FB43-CBB3-8092C17BCD3B}"/>
              </a:ext>
            </a:extLst>
          </p:cNvPr>
          <p:cNvSpPr txBox="1">
            <a:spLocks/>
          </p:cNvSpPr>
          <p:nvPr/>
        </p:nvSpPr>
        <p:spPr>
          <a:xfrm>
            <a:off x="2887980" y="2913291"/>
            <a:ext cx="6416040" cy="1092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0" dirty="0"/>
              <a:t>A CO DÁL ???</a:t>
            </a:r>
          </a:p>
        </p:txBody>
      </p:sp>
    </p:spTree>
    <p:extLst>
      <p:ext uri="{BB962C8B-B14F-4D97-AF65-F5344CB8AC3E}">
        <p14:creationId xmlns:p14="http://schemas.microsoft.com/office/powerpoint/2010/main" val="12501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9E2BD4-180C-4F9A-4EDF-2BDF43E5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05EC704A-2E59-24C1-ABE6-89A16BD1EE13}"/>
              </a:ext>
            </a:extLst>
          </p:cNvPr>
          <p:cNvSpPr txBox="1">
            <a:spLocks/>
          </p:cNvSpPr>
          <p:nvPr/>
        </p:nvSpPr>
        <p:spPr>
          <a:xfrm>
            <a:off x="6520543" y="191588"/>
            <a:ext cx="5366657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částečná </a:t>
            </a:r>
            <a:r>
              <a:rPr lang="cs-CZ" dirty="0" err="1">
                <a:solidFill>
                  <a:schemeClr val="bg1"/>
                </a:solidFill>
              </a:rPr>
              <a:t>rekanalizace</a:t>
            </a:r>
            <a:r>
              <a:rPr lang="cs-CZ" dirty="0">
                <a:solidFill>
                  <a:schemeClr val="bg1"/>
                </a:solidFill>
              </a:rPr>
              <a:t> po IVT</a:t>
            </a:r>
          </a:p>
        </p:txBody>
      </p:sp>
      <p:pic>
        <p:nvPicPr>
          <p:cNvPr id="15" name="Obrázek 14" descr="Obsah obrázku skica, kresba, umění, černobílá&#10;&#10;Popis byl vytvořen automaticky">
            <a:extLst>
              <a:ext uri="{FF2B5EF4-FFF2-40B4-BE49-F238E27FC236}">
                <a16:creationId xmlns:a16="http://schemas.microsoft.com/office/drawing/2014/main" id="{30A4DCE6-01D2-F4B7-04C3-22F55B113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7" t="4445" r="22110" b="30667"/>
          <a:stretch/>
        </p:blipFill>
        <p:spPr>
          <a:xfrm>
            <a:off x="821884" y="10320"/>
            <a:ext cx="4495800" cy="6837360"/>
          </a:xfrm>
          <a:prstGeom prst="rect">
            <a:avLst/>
          </a:prstGeom>
        </p:spPr>
      </p:pic>
      <p:sp>
        <p:nvSpPr>
          <p:cNvPr id="16" name="Podnadpis 2">
            <a:extLst>
              <a:ext uri="{FF2B5EF4-FFF2-40B4-BE49-F238E27FC236}">
                <a16:creationId xmlns:a16="http://schemas.microsoft.com/office/drawing/2014/main" id="{6FA2B746-2C37-269D-036F-5F751586F4C3}"/>
              </a:ext>
            </a:extLst>
          </p:cNvPr>
          <p:cNvSpPr txBox="1">
            <a:spLocks/>
          </p:cNvSpPr>
          <p:nvPr/>
        </p:nvSpPr>
        <p:spPr>
          <a:xfrm>
            <a:off x="6520542" y="862238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AXS Infinity + </a:t>
            </a:r>
            <a:r>
              <a:rPr lang="cs-CZ" dirty="0" err="1">
                <a:solidFill>
                  <a:schemeClr val="bg1"/>
                </a:solidFill>
              </a:rPr>
              <a:t>SofiaPlus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650A717A-6DD8-61BD-55CE-8C168273BA0F}"/>
              </a:ext>
            </a:extLst>
          </p:cNvPr>
          <p:cNvSpPr txBox="1">
            <a:spLocks/>
          </p:cNvSpPr>
          <p:nvPr/>
        </p:nvSpPr>
        <p:spPr>
          <a:xfrm>
            <a:off x="6520541" y="1517558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 err="1">
                <a:solidFill>
                  <a:schemeClr val="bg1"/>
                </a:solidFill>
              </a:rPr>
              <a:t>rekanalizace</a:t>
            </a:r>
            <a:r>
              <a:rPr lang="cs-CZ" dirty="0">
                <a:solidFill>
                  <a:schemeClr val="bg1"/>
                </a:solidFill>
              </a:rPr>
              <a:t> V4 LVA, uzávěr </a:t>
            </a:r>
            <a:r>
              <a:rPr lang="cs-CZ" dirty="0" err="1">
                <a:solidFill>
                  <a:schemeClr val="bg1"/>
                </a:solidFill>
              </a:rPr>
              <a:t>prox</a:t>
            </a:r>
            <a:r>
              <a:rPr lang="cs-CZ" dirty="0">
                <a:solidFill>
                  <a:schemeClr val="bg1"/>
                </a:solidFill>
              </a:rPr>
              <a:t>. BA</a:t>
            </a:r>
          </a:p>
        </p:txBody>
      </p:sp>
      <p:pic>
        <p:nvPicPr>
          <p:cNvPr id="19" name="Obrázek 18" descr="Obsah obrázku černobílá, skica, kresba, černobílý&#10;&#10;Popis byl vytvořen automaticky">
            <a:extLst>
              <a:ext uri="{FF2B5EF4-FFF2-40B4-BE49-F238E27FC236}">
                <a16:creationId xmlns:a16="http://schemas.microsoft.com/office/drawing/2014/main" id="{E1F571A2-94FB-A0B5-67C9-3609F9C172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49" t="6523" r="28150" b="41477"/>
          <a:stretch/>
        </p:blipFill>
        <p:spPr>
          <a:xfrm>
            <a:off x="821883" y="10320"/>
            <a:ext cx="4454769" cy="6858000"/>
          </a:xfrm>
          <a:prstGeom prst="rect">
            <a:avLst/>
          </a:prstGeom>
        </p:spPr>
      </p:pic>
      <p:pic>
        <p:nvPicPr>
          <p:cNvPr id="21" name="Obrázek 20" descr="Obsah obrázku skica, kresba, umění, Dětské kresby&#10;&#10;Popis byl vytvořen automaticky">
            <a:extLst>
              <a:ext uri="{FF2B5EF4-FFF2-40B4-BE49-F238E27FC236}">
                <a16:creationId xmlns:a16="http://schemas.microsoft.com/office/drawing/2014/main" id="{A3B94C4F-FBBD-911F-E822-62EE6382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724" r="28724" b="52222"/>
          <a:stretch/>
        </p:blipFill>
        <p:spPr>
          <a:xfrm>
            <a:off x="821882" y="10320"/>
            <a:ext cx="4720856" cy="6858000"/>
          </a:xfrm>
          <a:prstGeom prst="rect">
            <a:avLst/>
          </a:prstGeom>
        </p:spPr>
      </p:pic>
      <p:sp>
        <p:nvSpPr>
          <p:cNvPr id="22" name="Podnadpis 2">
            <a:extLst>
              <a:ext uri="{FF2B5EF4-FFF2-40B4-BE49-F238E27FC236}">
                <a16:creationId xmlns:a16="http://schemas.microsoft.com/office/drawing/2014/main" id="{AF8FC2DF-D663-951D-CA52-5D2ACF9F0280}"/>
              </a:ext>
            </a:extLst>
          </p:cNvPr>
          <p:cNvSpPr txBox="1">
            <a:spLocks/>
          </p:cNvSpPr>
          <p:nvPr/>
        </p:nvSpPr>
        <p:spPr>
          <a:xfrm>
            <a:off x="6520540" y="2450419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 err="1">
                <a:solidFill>
                  <a:schemeClr val="bg1"/>
                </a:solidFill>
              </a:rPr>
              <a:t>rekanalizace</a:t>
            </a:r>
            <a:r>
              <a:rPr lang="cs-CZ" dirty="0">
                <a:solidFill>
                  <a:schemeClr val="bg1"/>
                </a:solidFill>
              </a:rPr>
              <a:t> BA, uzávěr P1/P2 LPCA</a:t>
            </a:r>
          </a:p>
        </p:txBody>
      </p:sp>
      <p:sp>
        <p:nvSpPr>
          <p:cNvPr id="23" name="Podnadpis 2">
            <a:extLst>
              <a:ext uri="{FF2B5EF4-FFF2-40B4-BE49-F238E27FC236}">
                <a16:creationId xmlns:a16="http://schemas.microsoft.com/office/drawing/2014/main" id="{06D96AC8-AFE1-399B-FFEB-E7068A93C421}"/>
              </a:ext>
            </a:extLst>
          </p:cNvPr>
          <p:cNvSpPr txBox="1">
            <a:spLocks/>
          </p:cNvSpPr>
          <p:nvPr/>
        </p:nvSpPr>
        <p:spPr>
          <a:xfrm>
            <a:off x="6520539" y="3383280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neúspěšná </a:t>
            </a:r>
            <a:r>
              <a:rPr lang="cs-CZ" dirty="0" err="1">
                <a:solidFill>
                  <a:schemeClr val="bg1"/>
                </a:solidFill>
              </a:rPr>
              <a:t>rekanalizace</a:t>
            </a:r>
            <a:r>
              <a:rPr lang="cs-CZ" dirty="0">
                <a:solidFill>
                  <a:schemeClr val="bg1"/>
                </a:solidFill>
              </a:rPr>
              <a:t> P1/P2 LPCA</a:t>
            </a:r>
          </a:p>
        </p:txBody>
      </p:sp>
      <p:pic>
        <p:nvPicPr>
          <p:cNvPr id="25" name="Obrázek 24" descr="Obsah obrázku skica, černobílá, kresba, umění&#10;&#10;Popis byl vytvořen automaticky">
            <a:extLst>
              <a:ext uri="{FF2B5EF4-FFF2-40B4-BE49-F238E27FC236}">
                <a16:creationId xmlns:a16="http://schemas.microsoft.com/office/drawing/2014/main" id="{A065B2FE-C38C-DAD0-F0F1-8C3082507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057" t="25778" r="27574" b="16889"/>
          <a:stretch/>
        </p:blipFill>
        <p:spPr>
          <a:xfrm>
            <a:off x="975442" y="0"/>
            <a:ext cx="4454769" cy="6831796"/>
          </a:xfrm>
          <a:prstGeom prst="rect">
            <a:avLst/>
          </a:prstGeom>
        </p:spPr>
      </p:pic>
      <p:sp>
        <p:nvSpPr>
          <p:cNvPr id="26" name="Podnadpis 2">
            <a:extLst>
              <a:ext uri="{FF2B5EF4-FFF2-40B4-BE49-F238E27FC236}">
                <a16:creationId xmlns:a16="http://schemas.microsoft.com/office/drawing/2014/main" id="{0165CC9F-91F0-CEFE-642D-E27E503BD5B8}"/>
              </a:ext>
            </a:extLst>
          </p:cNvPr>
          <p:cNvSpPr txBox="1">
            <a:spLocks/>
          </p:cNvSpPr>
          <p:nvPr/>
        </p:nvSpPr>
        <p:spPr>
          <a:xfrm>
            <a:off x="6520538" y="4288882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b="1" dirty="0">
                <a:solidFill>
                  <a:schemeClr val="bg1"/>
                </a:solidFill>
              </a:rPr>
              <a:t>po výkonu NIHSS 21!!!</a:t>
            </a:r>
          </a:p>
        </p:txBody>
      </p:sp>
      <p:sp>
        <p:nvSpPr>
          <p:cNvPr id="27" name="Podnadpis 2">
            <a:extLst>
              <a:ext uri="{FF2B5EF4-FFF2-40B4-BE49-F238E27FC236}">
                <a16:creationId xmlns:a16="http://schemas.microsoft.com/office/drawing/2014/main" id="{8127616F-5058-5079-E7A6-F66E970583AE}"/>
              </a:ext>
            </a:extLst>
          </p:cNvPr>
          <p:cNvSpPr txBox="1">
            <a:spLocks/>
          </p:cNvSpPr>
          <p:nvPr/>
        </p:nvSpPr>
        <p:spPr>
          <a:xfrm>
            <a:off x="6520538" y="4971461"/>
            <a:ext cx="5366657" cy="90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kontrolní CT po výkonu bez krvácení</a:t>
            </a:r>
          </a:p>
        </p:txBody>
      </p:sp>
    </p:spTree>
    <p:extLst>
      <p:ext uri="{BB962C8B-B14F-4D97-AF65-F5344CB8AC3E}">
        <p14:creationId xmlns:p14="http://schemas.microsoft.com/office/powerpoint/2010/main" val="22269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3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1BD5E-6D7A-B52B-F37E-6D81D6019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černobílá&#10;&#10;Popis byl vytvořen automaticky">
            <a:extLst>
              <a:ext uri="{FF2B5EF4-FFF2-40B4-BE49-F238E27FC236}">
                <a16:creationId xmlns:a16="http://schemas.microsoft.com/office/drawing/2014/main" id="{AEEB980F-6B44-DA7D-7A6F-ECA9C5AC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31" t="11094" r="12968" b="5000"/>
          <a:stretch/>
        </p:blipFill>
        <p:spPr>
          <a:xfrm>
            <a:off x="320040" y="1059111"/>
            <a:ext cx="3317104" cy="3711010"/>
          </a:xfrm>
          <a:prstGeom prst="rect">
            <a:avLst/>
          </a:prstGeom>
        </p:spPr>
      </p:pic>
      <p:pic>
        <p:nvPicPr>
          <p:cNvPr id="13" name="Obrázek 12" descr="Obsah obrázku Zobrazovací metoda v lékařství, černobílá&#10;&#10;Popis byl vytvořen automaticky">
            <a:extLst>
              <a:ext uri="{FF2B5EF4-FFF2-40B4-BE49-F238E27FC236}">
                <a16:creationId xmlns:a16="http://schemas.microsoft.com/office/drawing/2014/main" id="{289586F8-4032-3C64-EE5E-1B1FCCB2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81" t="9531" r="11719"/>
          <a:stretch/>
        </p:blipFill>
        <p:spPr>
          <a:xfrm>
            <a:off x="4594861" y="1179983"/>
            <a:ext cx="3159691" cy="3811377"/>
          </a:xfrm>
          <a:prstGeom prst="rect">
            <a:avLst/>
          </a:prstGeom>
        </p:spPr>
      </p:pic>
      <p:pic>
        <p:nvPicPr>
          <p:cNvPr id="15" name="Obrázek 14" descr="Obsah obrázku černobílá&#10;&#10;Popis byl vytvořen automaticky">
            <a:extLst>
              <a:ext uri="{FF2B5EF4-FFF2-40B4-BE49-F238E27FC236}">
                <a16:creationId xmlns:a16="http://schemas.microsoft.com/office/drawing/2014/main" id="{F9D98E46-36C0-427E-58C1-AAF8983025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56" t="11562" r="11562"/>
          <a:stretch/>
        </p:blipFill>
        <p:spPr>
          <a:xfrm>
            <a:off x="8712269" y="1300857"/>
            <a:ext cx="3159691" cy="3569631"/>
          </a:xfrm>
          <a:prstGeom prst="rect">
            <a:avLst/>
          </a:prstGeom>
        </p:spPr>
      </p:pic>
      <p:sp>
        <p:nvSpPr>
          <p:cNvPr id="18" name="Podnadpis 2">
            <a:extLst>
              <a:ext uri="{FF2B5EF4-FFF2-40B4-BE49-F238E27FC236}">
                <a16:creationId xmlns:a16="http://schemas.microsoft.com/office/drawing/2014/main" id="{9B1D6519-6AC6-C32B-C87B-C39263B323F8}"/>
              </a:ext>
            </a:extLst>
          </p:cNvPr>
          <p:cNvSpPr txBox="1">
            <a:spLocks/>
          </p:cNvSpPr>
          <p:nvPr/>
        </p:nvSpPr>
        <p:spPr>
          <a:xfrm>
            <a:off x="3210424" y="415720"/>
            <a:ext cx="5366657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</a:rPr>
              <a:t>Kontrolní CT za 3 dny</a:t>
            </a:r>
          </a:p>
        </p:txBody>
      </p:sp>
    </p:spTree>
    <p:extLst>
      <p:ext uri="{BB962C8B-B14F-4D97-AF65-F5344CB8AC3E}">
        <p14:creationId xmlns:p14="http://schemas.microsoft.com/office/powerpoint/2010/main" val="88489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10D3-C299-1605-F330-8E6665E1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F0BA3-9DB6-2DAF-DFE1-7C74020D3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FE4AA2-C699-344A-4AB5-6DA9339F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2" y="1068840"/>
            <a:ext cx="11767458" cy="643391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při propuštění NIHSS 12, </a:t>
            </a:r>
            <a:r>
              <a:rPr lang="cs-CZ" dirty="0" err="1"/>
              <a:t>mRS</a:t>
            </a:r>
            <a:r>
              <a:rPr lang="cs-CZ" dirty="0"/>
              <a:t> 5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3918369A-126D-A464-337F-8B0E1B0B27D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0A5BD136-8EC8-9353-B441-97F4C00533E1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258F0297-9BC4-793C-E7FA-F847CD95D761}"/>
              </a:ext>
            </a:extLst>
          </p:cNvPr>
          <p:cNvSpPr txBox="1">
            <a:spLocks/>
          </p:cNvSpPr>
          <p:nvPr/>
        </p:nvSpPr>
        <p:spPr>
          <a:xfrm>
            <a:off x="424542" y="1795176"/>
            <a:ext cx="11767458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rehabilitace v Kladrubech, schopna chůze o holi 3mRS 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CA3D2C5-A200-EC9D-1533-01F01FF77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1" y="2913291"/>
            <a:ext cx="5982629" cy="144595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3A5C665-19AF-D0EF-2C3C-96121AAC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764" y="2829849"/>
            <a:ext cx="5796690" cy="17333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79FED7E7-25A8-D5F5-9CC4-D3533C27EE44}"/>
                  </a:ext>
                </a:extLst>
              </p14:cNvPr>
              <p14:cNvContentPartPr/>
              <p14:nvPr/>
            </p14:nvContentPartPr>
            <p14:xfrm>
              <a:off x="3502320" y="3038040"/>
              <a:ext cx="2430360" cy="367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79FED7E7-25A8-D5F5-9CC4-D3533C27EE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8320" y="2930400"/>
                <a:ext cx="25380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E0BB109D-EBC0-C6E0-6916-43FF597A4CCF}"/>
                  </a:ext>
                </a:extLst>
              </p14:cNvPr>
              <p14:cNvContentPartPr/>
              <p14:nvPr/>
            </p14:nvContentPartPr>
            <p14:xfrm>
              <a:off x="232080" y="3291480"/>
              <a:ext cx="4125960" cy="907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E0BB109D-EBC0-C6E0-6916-43FF597A4C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440" y="3183840"/>
                <a:ext cx="42336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D7F59467-E948-4A90-6351-8F4A953F4F9D}"/>
                  </a:ext>
                </a:extLst>
              </p14:cNvPr>
              <p14:cNvContentPartPr/>
              <p14:nvPr/>
            </p14:nvContentPartPr>
            <p14:xfrm>
              <a:off x="256560" y="3759840"/>
              <a:ext cx="5454720" cy="9864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D7F59467-E948-4A90-6351-8F4A953F4F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2560" y="3652200"/>
                <a:ext cx="55623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BBECA967-6D5D-4FFB-1386-D2987048A558}"/>
                  </a:ext>
                </a:extLst>
              </p14:cNvPr>
              <p14:cNvContentPartPr/>
              <p14:nvPr/>
            </p14:nvContentPartPr>
            <p14:xfrm>
              <a:off x="3438240" y="3536280"/>
              <a:ext cx="2211840" cy="7020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BBECA967-6D5D-4FFB-1386-D2987048A5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84240" y="3428280"/>
                <a:ext cx="231948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D1A75763-1E0D-E6A3-9EAB-35269CD0698F}"/>
                  </a:ext>
                </a:extLst>
              </p14:cNvPr>
              <p14:cNvContentPartPr/>
              <p14:nvPr/>
            </p14:nvContentPartPr>
            <p14:xfrm>
              <a:off x="10762080" y="2918880"/>
              <a:ext cx="1075680" cy="2664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D1A75763-1E0D-E6A3-9EAB-35269CD069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08080" y="2810880"/>
                <a:ext cx="11833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316D6E26-A613-BC68-803B-9C7B2C72B76D}"/>
                  </a:ext>
                </a:extLst>
              </p14:cNvPr>
              <p14:cNvContentPartPr/>
              <p14:nvPr/>
            </p14:nvContentPartPr>
            <p14:xfrm>
              <a:off x="6251280" y="3129480"/>
              <a:ext cx="3128760" cy="5004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316D6E26-A613-BC68-803B-9C7B2C72B7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97280" y="3021480"/>
                <a:ext cx="3236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5586284D-200B-B904-92F6-A0404811BA83}"/>
                  </a:ext>
                </a:extLst>
              </p14:cNvPr>
              <p14:cNvContentPartPr/>
              <p14:nvPr/>
            </p14:nvContentPartPr>
            <p14:xfrm>
              <a:off x="9789360" y="3141720"/>
              <a:ext cx="1819800" cy="3132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5586284D-200B-B904-92F6-A0404811BA8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35360" y="3033720"/>
                <a:ext cx="19274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BD083A3C-E345-C398-05FD-D25B401B8D09}"/>
                  </a:ext>
                </a:extLst>
              </p14:cNvPr>
              <p14:cNvContentPartPr/>
              <p14:nvPr/>
            </p14:nvContentPartPr>
            <p14:xfrm>
              <a:off x="6254880" y="3776040"/>
              <a:ext cx="3225240" cy="2124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BD083A3C-E345-C398-05FD-D25B401B8D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01240" y="3668040"/>
                <a:ext cx="333288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88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1A26-29A6-B063-FC9D-3E8F178A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9973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DISKUZE A ZÁVĚR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BF3531E0-6819-49AE-240B-0D40E36DE3B6}"/>
              </a:ext>
            </a:extLst>
          </p:cNvPr>
          <p:cNvSpPr txBox="1">
            <a:spLocks/>
          </p:cNvSpPr>
          <p:nvPr/>
        </p:nvSpPr>
        <p:spPr>
          <a:xfrm>
            <a:off x="424541" y="1165904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Co je </a:t>
            </a:r>
            <a:r>
              <a:rPr lang="cs-CZ" dirty="0" err="1"/>
              <a:t>invalidizující</a:t>
            </a:r>
            <a:r>
              <a:rPr lang="cs-CZ" dirty="0"/>
              <a:t> deficit?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E013FCB-B37E-977F-5692-117291740F60}"/>
              </a:ext>
            </a:extLst>
          </p:cNvPr>
          <p:cNvSpPr txBox="1">
            <a:spLocks/>
          </p:cNvSpPr>
          <p:nvPr/>
        </p:nvSpPr>
        <p:spPr>
          <a:xfrm>
            <a:off x="424541" y="1837076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MT až při progresi symptomů nebo okamžitě? </a:t>
            </a:r>
          </a:p>
        </p:txBody>
      </p:sp>
      <p:sp>
        <p:nvSpPr>
          <p:cNvPr id="18" name="Podnadpis 2">
            <a:extLst>
              <a:ext uri="{FF2B5EF4-FFF2-40B4-BE49-F238E27FC236}">
                <a16:creationId xmlns:a16="http://schemas.microsoft.com/office/drawing/2014/main" id="{728808AF-45E0-C381-0AB5-3CD8347170FD}"/>
              </a:ext>
            </a:extLst>
          </p:cNvPr>
          <p:cNvSpPr txBox="1">
            <a:spLocks/>
          </p:cNvSpPr>
          <p:nvPr/>
        </p:nvSpPr>
        <p:spPr>
          <a:xfrm>
            <a:off x="424541" y="3234986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Komplikace MT vs. riziko z prodlení?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591F74-7A39-F191-3AC2-9C44A289532C}"/>
              </a:ext>
            </a:extLst>
          </p:cNvPr>
          <p:cNvSpPr txBox="1">
            <a:spLocks/>
          </p:cNvSpPr>
          <p:nvPr/>
        </p:nvSpPr>
        <p:spPr>
          <a:xfrm>
            <a:off x="424541" y="2536031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Kdo </a:t>
            </a:r>
            <a:r>
              <a:rPr lang="cs-CZ" dirty="0" err="1"/>
              <a:t>zprogreduje</a:t>
            </a:r>
            <a:r>
              <a:rPr lang="cs-CZ" dirty="0"/>
              <a:t> a jak to odhadnout?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D8A0F681-022D-A419-6A28-0FE70D8F690D}"/>
              </a:ext>
            </a:extLst>
          </p:cNvPr>
          <p:cNvSpPr txBox="1">
            <a:spLocks/>
          </p:cNvSpPr>
          <p:nvPr/>
        </p:nvSpPr>
        <p:spPr>
          <a:xfrm>
            <a:off x="424541" y="3933941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MT jako preventivní léčba???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1F583F9A-3884-E4A5-1C9D-7C2117F1CFF3}"/>
              </a:ext>
            </a:extLst>
          </p:cNvPr>
          <p:cNvSpPr txBox="1">
            <a:spLocks/>
          </p:cNvSpPr>
          <p:nvPr/>
        </p:nvSpPr>
        <p:spPr>
          <a:xfrm>
            <a:off x="424540" y="4577245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Doporučené postupy pro </a:t>
            </a:r>
            <a:r>
              <a:rPr lang="cs-CZ" dirty="0" err="1"/>
              <a:t>rekanalizaci</a:t>
            </a:r>
            <a:r>
              <a:rPr lang="cs-CZ" dirty="0"/>
              <a:t> VA?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061685F-E9C2-E0C6-CA69-EAF901FA0AFA}"/>
              </a:ext>
            </a:extLst>
          </p:cNvPr>
          <p:cNvSpPr txBox="1">
            <a:spLocks/>
          </p:cNvSpPr>
          <p:nvPr/>
        </p:nvSpPr>
        <p:spPr>
          <a:xfrm>
            <a:off x="424539" y="5193292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 err="1"/>
              <a:t>i.a</a:t>
            </a:r>
            <a:r>
              <a:rPr lang="cs-CZ" dirty="0"/>
              <a:t>. trombolýza u neúplné </a:t>
            </a:r>
            <a:r>
              <a:rPr lang="cs-CZ" dirty="0" err="1"/>
              <a:t>rekanalizace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02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1A26-29A6-B063-FC9D-3E8F178A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ED8004-B3DB-1827-C5A6-DB38DE7E4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3" y="892628"/>
            <a:ext cx="11767458" cy="643391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muž 40 let, zdravý, nekuřák, pravák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6B15475-06E6-C777-1536-590B709F7D2E}"/>
              </a:ext>
            </a:extLst>
          </p:cNvPr>
          <p:cNvSpPr txBox="1">
            <a:spLocks/>
          </p:cNvSpPr>
          <p:nvPr/>
        </p:nvSpPr>
        <p:spPr>
          <a:xfrm>
            <a:off x="424535" y="1459817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>
                <a:solidFill>
                  <a:srgbClr val="FF0000"/>
                </a:solidFill>
              </a:rPr>
              <a:t>přichází! </a:t>
            </a:r>
            <a:r>
              <a:rPr lang="cs-CZ" dirty="0"/>
              <a:t>na urgentní příjem pro cca 2 hodiny trvající parestezie a slabost LHK (</a:t>
            </a:r>
            <a:r>
              <a:rPr lang="cs-CZ" dirty="0" err="1"/>
              <a:t>onset</a:t>
            </a:r>
            <a:r>
              <a:rPr lang="cs-CZ" dirty="0"/>
              <a:t> 6:00, </a:t>
            </a:r>
            <a:r>
              <a:rPr lang="cs-CZ" dirty="0" err="1"/>
              <a:t>door</a:t>
            </a:r>
            <a:r>
              <a:rPr lang="cs-CZ" dirty="0"/>
              <a:t> 8:10) 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0151B91-EB0B-C768-1BE4-D2C668DDDD7A}"/>
              </a:ext>
            </a:extLst>
          </p:cNvPr>
          <p:cNvSpPr txBox="1">
            <a:spLocks/>
          </p:cNvSpPr>
          <p:nvPr/>
        </p:nvSpPr>
        <p:spPr>
          <a:xfrm>
            <a:off x="424540" y="2269900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 err="1"/>
              <a:t>obj</a:t>
            </a:r>
            <a:r>
              <a:rPr lang="cs-CZ" dirty="0"/>
              <a:t>: velmi lehká paréza LHK, hypestezie LHK, </a:t>
            </a:r>
            <a:r>
              <a:rPr lang="cs-CZ" dirty="0" err="1"/>
              <a:t>cpnVII</a:t>
            </a:r>
            <a:r>
              <a:rPr lang="cs-CZ" dirty="0"/>
              <a:t> vlevo, </a:t>
            </a:r>
            <a:r>
              <a:rPr lang="cs-CZ" b="1" dirty="0"/>
              <a:t>NIHSS 3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640E03AF-59A7-AEAB-699B-FB992ED14251}"/>
              </a:ext>
            </a:extLst>
          </p:cNvPr>
          <p:cNvSpPr txBox="1">
            <a:spLocks/>
          </p:cNvSpPr>
          <p:nvPr/>
        </p:nvSpPr>
        <p:spPr>
          <a:xfrm>
            <a:off x="424539" y="2913291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CT iktový protokol v 8:31 (DIT 21 min)</a:t>
            </a:r>
          </a:p>
        </p:txBody>
      </p:sp>
    </p:spTree>
    <p:extLst>
      <p:ext uri="{BB962C8B-B14F-4D97-AF65-F5344CB8AC3E}">
        <p14:creationId xmlns:p14="http://schemas.microsoft.com/office/powerpoint/2010/main" val="39240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interiér, osoba, zeď&#10;&#10;Popis byl vytvořen automaticky">
            <a:extLst>
              <a:ext uri="{FF2B5EF4-FFF2-40B4-BE49-F238E27FC236}">
                <a16:creationId xmlns:a16="http://schemas.microsoft.com/office/drawing/2014/main" id="{43088839-57B9-891F-5492-25CE668F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36" b="9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B277E54-1D7B-2806-F0DD-CCB245366E9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DĚKUJI ZA POZORNOST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4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černobílá&#10;&#10;Popis byl vytvořen automaticky">
            <a:extLst>
              <a:ext uri="{FF2B5EF4-FFF2-40B4-BE49-F238E27FC236}">
                <a16:creationId xmlns:a16="http://schemas.microsoft.com/office/drawing/2014/main" id="{46797DE9-6780-7EA0-A201-DB57140E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3" r="11661"/>
          <a:stretch/>
        </p:blipFill>
        <p:spPr>
          <a:xfrm>
            <a:off x="298005" y="10652"/>
            <a:ext cx="5043488" cy="6847348"/>
          </a:xfrm>
          <a:prstGeom prst="rect">
            <a:avLst/>
          </a:prstGeom>
        </p:spPr>
      </p:pic>
      <p:pic>
        <p:nvPicPr>
          <p:cNvPr id="7" name="Obrázek 6" descr="Obsah obrázku černobílá&#10;&#10;Popis byl vytvořen automaticky">
            <a:extLst>
              <a:ext uri="{FF2B5EF4-FFF2-40B4-BE49-F238E27FC236}">
                <a16:creationId xmlns:a16="http://schemas.microsoft.com/office/drawing/2014/main" id="{81E9790E-ED26-28A9-BD73-32A48AC03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27" t="5475" r="13818" b="4637"/>
          <a:stretch/>
        </p:blipFill>
        <p:spPr>
          <a:xfrm>
            <a:off x="6939139" y="6953"/>
            <a:ext cx="5225143" cy="6851047"/>
          </a:xfrm>
          <a:prstGeom prst="rect">
            <a:avLst/>
          </a:prstGeom>
        </p:spPr>
      </p:pic>
      <p:pic>
        <p:nvPicPr>
          <p:cNvPr id="3" name="Obrázek 2" descr="Obsah obrázku kruh, Dětské kresby, umění&#10;&#10;Popis byl vytvořen automaticky">
            <a:extLst>
              <a:ext uri="{FF2B5EF4-FFF2-40B4-BE49-F238E27FC236}">
                <a16:creationId xmlns:a16="http://schemas.microsoft.com/office/drawing/2014/main" id="{ACFE7FB7-4405-0859-0EA5-110E66B9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70" r="312"/>
          <a:stretch/>
        </p:blipFill>
        <p:spPr>
          <a:xfrm>
            <a:off x="0" y="35211"/>
            <a:ext cx="5907400" cy="681213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1A2418-F683-CC6F-F65B-A08EEFF861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50"/>
          <a:stretch/>
        </p:blipFill>
        <p:spPr>
          <a:xfrm>
            <a:off x="6446520" y="35210"/>
            <a:ext cx="5717762" cy="682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Zobrazovací metoda v lékařství, rentgenový snímek, radiologie, radiografie&#10;&#10;Popis byl vytvořen automaticky">
            <a:extLst>
              <a:ext uri="{FF2B5EF4-FFF2-40B4-BE49-F238E27FC236}">
                <a16:creationId xmlns:a16="http://schemas.microsoft.com/office/drawing/2014/main" id="{7FD27C3C-FE1A-EAE6-D4E0-630DE6C4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38" r="9424"/>
          <a:stretch/>
        </p:blipFill>
        <p:spPr>
          <a:xfrm>
            <a:off x="3315582" y="27389"/>
            <a:ext cx="5560836" cy="68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EB8938-2783-6FC8-86D7-C83D34861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8" y="6953"/>
            <a:ext cx="4572000" cy="6858000"/>
          </a:xfrm>
          <a:prstGeom prst="rect">
            <a:avLst/>
          </a:prstGeom>
        </p:spPr>
      </p:pic>
      <p:pic>
        <p:nvPicPr>
          <p:cNvPr id="3" name="Obrázek 2" descr="Obsah obrázku snímek obrazovky, umění, kruh&#10;&#10;Popis byl vytvořen automaticky">
            <a:extLst>
              <a:ext uri="{FF2B5EF4-FFF2-40B4-BE49-F238E27FC236}">
                <a16:creationId xmlns:a16="http://schemas.microsoft.com/office/drawing/2014/main" id="{BDFFCAAF-CB06-9CCD-E15E-DE21E9D9B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13" y="695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1A26-29A6-B063-FC9D-3E8F178A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877"/>
            <a:ext cx="12192000" cy="77175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 1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0DD1F441-CD03-E860-4B3E-FCB5D6AD6F5E}"/>
              </a:ext>
            </a:extLst>
          </p:cNvPr>
          <p:cNvSpPr txBox="1">
            <a:spLocks/>
          </p:cNvSpPr>
          <p:nvPr/>
        </p:nvSpPr>
        <p:spPr>
          <a:xfrm>
            <a:off x="424541" y="866767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uzávěr M1 RMCA, ASPECTS 6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F51EC736-3878-92CF-9ACF-24E5FFB3ABC5}"/>
              </a:ext>
            </a:extLst>
          </p:cNvPr>
          <p:cNvSpPr txBox="1">
            <a:spLocks/>
          </p:cNvSpPr>
          <p:nvPr/>
        </p:nvSpPr>
        <p:spPr>
          <a:xfrm>
            <a:off x="424540" y="1520485"/>
            <a:ext cx="11767459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/>
              <a:t>IVT v 8:50 (DNT 40 min)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A7107DAB-F156-3BB8-CD43-93EBD814AA64}"/>
              </a:ext>
            </a:extLst>
          </p:cNvPr>
          <p:cNvSpPr txBox="1">
            <a:spLocks/>
          </p:cNvSpPr>
          <p:nvPr/>
        </p:nvSpPr>
        <p:spPr>
          <a:xfrm>
            <a:off x="3100249" y="2256048"/>
            <a:ext cx="6416040" cy="1092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0" dirty="0"/>
              <a:t>A CO DÁL ???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DD5FB8-23AA-72D9-5F7E-0E18D34708BE}"/>
              </a:ext>
            </a:extLst>
          </p:cNvPr>
          <p:cNvSpPr txBox="1">
            <a:spLocks/>
          </p:cNvSpPr>
          <p:nvPr/>
        </p:nvSpPr>
        <p:spPr>
          <a:xfrm>
            <a:off x="951955" y="3602086"/>
            <a:ext cx="3581400" cy="643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4000" dirty="0"/>
              <a:t>Okamžitě MT?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B263FBC8-08E4-B9C5-CA48-79D6E35D496B}"/>
              </a:ext>
            </a:extLst>
          </p:cNvPr>
          <p:cNvSpPr txBox="1">
            <a:spLocks/>
          </p:cNvSpPr>
          <p:nvPr/>
        </p:nvSpPr>
        <p:spPr>
          <a:xfrm>
            <a:off x="6453594" y="3602086"/>
            <a:ext cx="4786451" cy="643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4000" dirty="0"/>
              <a:t>MT až při zhoršení?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4CDB3790-1E4C-9641-1395-611B5693D0D2}"/>
              </a:ext>
            </a:extLst>
          </p:cNvPr>
          <p:cNvSpPr txBox="1">
            <a:spLocks/>
          </p:cNvSpPr>
          <p:nvPr/>
        </p:nvSpPr>
        <p:spPr>
          <a:xfrm>
            <a:off x="1036320" y="4506369"/>
            <a:ext cx="10119360" cy="64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4000" dirty="0"/>
              <a:t>ASPECTS 6, NIHSS 3 - zlepší MT symptomy?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405DFC42-61BC-8226-21F9-A023F0B3A2D9}"/>
              </a:ext>
            </a:extLst>
          </p:cNvPr>
          <p:cNvSpPr txBox="1">
            <a:spLocks/>
          </p:cNvSpPr>
          <p:nvPr/>
        </p:nvSpPr>
        <p:spPr>
          <a:xfrm>
            <a:off x="1310640" y="5410651"/>
            <a:ext cx="9570720" cy="64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4000" dirty="0"/>
              <a:t>MT jako prevence zhoršení deficitu?</a:t>
            </a:r>
          </a:p>
        </p:txBody>
      </p:sp>
    </p:spTree>
    <p:extLst>
      <p:ext uri="{BB962C8B-B14F-4D97-AF65-F5344CB8AC3E}">
        <p14:creationId xmlns:p14="http://schemas.microsoft.com/office/powerpoint/2010/main" val="16925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pic>
        <p:nvPicPr>
          <p:cNvPr id="9" name="Obrázek 8" descr="Obsah obrázku text, Písmo, snímek obrazovky, bílé&#10;&#10;Popis byl vytvořen automaticky">
            <a:extLst>
              <a:ext uri="{FF2B5EF4-FFF2-40B4-BE49-F238E27FC236}">
                <a16:creationId xmlns:a16="http://schemas.microsoft.com/office/drawing/2014/main" id="{572FFF3B-9506-3A7B-FA5E-91FB91C9D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61" y="651876"/>
            <a:ext cx="4650785" cy="2370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B82A07E-3810-92D5-2D6C-3905A1755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" y="3651589"/>
            <a:ext cx="5461000" cy="20574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FC77FE-67AD-5BEB-1CAF-28A072F58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275" y="933789"/>
            <a:ext cx="5778500" cy="4775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81C91B52-E42C-7A29-18E3-7F9CF577BA06}"/>
                  </a:ext>
                </a:extLst>
              </p14:cNvPr>
              <p14:cNvContentPartPr/>
              <p14:nvPr/>
            </p14:nvContentPartPr>
            <p14:xfrm>
              <a:off x="1107600" y="1789200"/>
              <a:ext cx="2795400" cy="410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81C91B52-E42C-7A29-18E3-7F9CF577BA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960" y="1681200"/>
                <a:ext cx="290304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41249C81-30B3-9E17-1DBB-C39E634FA3A9}"/>
                  </a:ext>
                </a:extLst>
              </p14:cNvPr>
              <p14:cNvContentPartPr/>
              <p14:nvPr/>
            </p14:nvContentPartPr>
            <p14:xfrm>
              <a:off x="9719520" y="3415320"/>
              <a:ext cx="731160" cy="2052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41249C81-30B3-9E17-1DBB-C39E634FA3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65880" y="3307320"/>
                <a:ext cx="8388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48563E47-4806-28B7-8F2E-7A0D5327EAE6}"/>
                  </a:ext>
                </a:extLst>
              </p14:cNvPr>
              <p14:cNvContentPartPr/>
              <p14:nvPr/>
            </p14:nvContentPartPr>
            <p14:xfrm>
              <a:off x="7880640" y="4195800"/>
              <a:ext cx="1443600" cy="432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8563E47-4806-28B7-8F2E-7A0D5327EAE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6640" y="4088160"/>
                <a:ext cx="15512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B70EB688-D7D2-35C0-D228-A2BD7555CCAC}"/>
                  </a:ext>
                </a:extLst>
              </p14:cNvPr>
              <p14:cNvContentPartPr/>
              <p14:nvPr/>
            </p14:nvContentPartPr>
            <p14:xfrm>
              <a:off x="898080" y="4506840"/>
              <a:ext cx="3240720" cy="219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B70EB688-D7D2-35C0-D228-A2BD7555CCA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4080" y="4399200"/>
                <a:ext cx="3348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F8195641-9371-4033-1B82-700E2B6CA71E}"/>
                  </a:ext>
                </a:extLst>
              </p14:cNvPr>
              <p14:cNvContentPartPr/>
              <p14:nvPr/>
            </p14:nvContentPartPr>
            <p14:xfrm>
              <a:off x="10983840" y="5002560"/>
              <a:ext cx="409680" cy="43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F8195641-9371-4033-1B82-700E2B6CA7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30200" y="4894560"/>
                <a:ext cx="5173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8292825-B4D4-215C-4366-EC0A20DF5332}"/>
                  </a:ext>
                </a:extLst>
              </p14:cNvPr>
              <p14:cNvContentPartPr/>
              <p14:nvPr/>
            </p14:nvContentPartPr>
            <p14:xfrm>
              <a:off x="6699120" y="5242320"/>
              <a:ext cx="731520" cy="90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8292825-B4D4-215C-4366-EC0A20DF533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45120" y="5134680"/>
                <a:ext cx="8391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08F65D3D-6445-C795-BAC0-B205B23F4EE0}"/>
                  </a:ext>
                </a:extLst>
              </p14:cNvPr>
              <p14:cNvContentPartPr/>
              <p14:nvPr/>
            </p14:nvContentPartPr>
            <p14:xfrm>
              <a:off x="6745560" y="4696920"/>
              <a:ext cx="2461320" cy="7848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08F65D3D-6445-C795-BAC0-B205B23F4EE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91560" y="4588920"/>
                <a:ext cx="2568960" cy="29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7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id="{99BB884A-E422-B660-4873-B3A96BC35123}"/>
              </a:ext>
            </a:extLst>
          </p:cNvPr>
          <p:cNvSpPr txBox="1">
            <a:spLocks/>
          </p:cNvSpPr>
          <p:nvPr/>
        </p:nvSpPr>
        <p:spPr>
          <a:xfrm>
            <a:off x="0" y="1515381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FD88D34F-9155-5F47-50C9-41B5734B9B26}"/>
              </a:ext>
            </a:extLst>
          </p:cNvPr>
          <p:cNvSpPr txBox="1">
            <a:spLocks/>
          </p:cNvSpPr>
          <p:nvPr/>
        </p:nvSpPr>
        <p:spPr>
          <a:xfrm>
            <a:off x="0" y="2214336"/>
            <a:ext cx="12192000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0B0D18-1066-FD94-B5C7-4B3A349E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6513" cy="187599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ADA6E79-FDD9-6ABA-ACF2-16D4E1FD9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49" y="1263191"/>
            <a:ext cx="7419975" cy="54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1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ica, černobílá, kresba, černobílý&#10;&#10;Popis byl vytvořen automaticky">
            <a:extLst>
              <a:ext uri="{FF2B5EF4-FFF2-40B4-BE49-F238E27FC236}">
                <a16:creationId xmlns:a16="http://schemas.microsoft.com/office/drawing/2014/main" id="{1C5867C3-2A39-4A53-7A8E-8E8381FA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E90D3A-2426-4511-3AFD-D040FEF5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Obrázek 4" descr="Obsah obrázku skica, umění, kresba, černobílá&#10;&#10;Popis byl vytvořen automaticky">
            <a:extLst>
              <a:ext uri="{FF2B5EF4-FFF2-40B4-BE49-F238E27FC236}">
                <a16:creationId xmlns:a16="http://schemas.microsoft.com/office/drawing/2014/main" id="{731F3F1A-B1FE-8EEC-27F2-179F77F0E3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2"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80770167-9B67-62AC-745A-E7FA6D2E44E7}"/>
              </a:ext>
            </a:extLst>
          </p:cNvPr>
          <p:cNvSpPr txBox="1">
            <a:spLocks/>
          </p:cNvSpPr>
          <p:nvPr/>
        </p:nvSpPr>
        <p:spPr>
          <a:xfrm>
            <a:off x="6829425" y="623879"/>
            <a:ext cx="5443538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AG stůl   9:08, tříslo 9:19 (DTG 69 min)  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C967A535-09FC-74DC-D149-5A614F26E6EE}"/>
              </a:ext>
            </a:extLst>
          </p:cNvPr>
          <p:cNvSpPr txBox="1">
            <a:spLocks/>
          </p:cNvSpPr>
          <p:nvPr/>
        </p:nvSpPr>
        <p:spPr>
          <a:xfrm>
            <a:off x="6829425" y="1247758"/>
            <a:ext cx="5443538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Cello 8F + </a:t>
            </a:r>
            <a:r>
              <a:rPr lang="cs-CZ" dirty="0" err="1">
                <a:solidFill>
                  <a:schemeClr val="bg1"/>
                </a:solidFill>
              </a:rPr>
              <a:t>Catch</a:t>
            </a:r>
            <a:r>
              <a:rPr lang="cs-CZ" dirty="0">
                <a:solidFill>
                  <a:schemeClr val="bg1"/>
                </a:solidFill>
              </a:rPr>
              <a:t> 5x35 mm 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ED02987-42D2-760B-7C77-8A9FDF8A874A}"/>
              </a:ext>
            </a:extLst>
          </p:cNvPr>
          <p:cNvSpPr txBox="1">
            <a:spLocks/>
          </p:cNvSpPr>
          <p:nvPr/>
        </p:nvSpPr>
        <p:spPr>
          <a:xfrm>
            <a:off x="6829425" y="1891149"/>
            <a:ext cx="5443538" cy="64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TICI 2b v 9:44 (GRT 25 min)</a:t>
            </a:r>
          </a:p>
        </p:txBody>
      </p:sp>
    </p:spTree>
    <p:extLst>
      <p:ext uri="{BB962C8B-B14F-4D97-AF65-F5344CB8AC3E}">
        <p14:creationId xmlns:p14="http://schemas.microsoft.com/office/powerpoint/2010/main" val="462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4323</TotalTime>
  <Words>370</Words>
  <Application>Microsoft Macintosh PowerPoint</Application>
  <PresentationFormat>Širokoúhlá obrazovka</PresentationFormat>
  <Paragraphs>62</Paragraphs>
  <Slides>20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Wingdings</vt:lpstr>
      <vt:lpstr>Motiv Office</vt:lpstr>
      <vt:lpstr>1_Motiv Office</vt:lpstr>
      <vt:lpstr>(NE)JASNÉ INDIKACE K EVT?  </vt:lpstr>
      <vt:lpstr>PACIENT 1</vt:lpstr>
      <vt:lpstr>Prezentace aplikace PowerPoint</vt:lpstr>
      <vt:lpstr>Prezentace aplikace PowerPoint</vt:lpstr>
      <vt:lpstr>Prezentace aplikace PowerPoint</vt:lpstr>
      <vt:lpstr>PACIENT 1</vt:lpstr>
      <vt:lpstr>Prezentace aplikace PowerPoint</vt:lpstr>
      <vt:lpstr>Prezentace aplikace PowerPoint</vt:lpstr>
      <vt:lpstr>Prezentace aplikace PowerPoint</vt:lpstr>
      <vt:lpstr>Prezentace aplikace PowerPoint</vt:lpstr>
      <vt:lpstr>PACIENT 1</vt:lpstr>
      <vt:lpstr>PACIENT 2</vt:lpstr>
      <vt:lpstr>Prezentace aplikace PowerPoint</vt:lpstr>
      <vt:lpstr>Prezentace aplikace PowerPoint</vt:lpstr>
      <vt:lpstr>PACIENT 2</vt:lpstr>
      <vt:lpstr>Prezentace aplikace PowerPoint</vt:lpstr>
      <vt:lpstr>Prezentace aplikace PowerPoint</vt:lpstr>
      <vt:lpstr>PACIENT 2</vt:lpstr>
      <vt:lpstr>DISKUZE A ZÁVĚR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Roman Klus</dc:creator>
  <cp:lastModifiedBy>Roman Klus</cp:lastModifiedBy>
  <cp:revision>22</cp:revision>
  <dcterms:created xsi:type="dcterms:W3CDTF">2024-11-27T20:25:55Z</dcterms:created>
  <dcterms:modified xsi:type="dcterms:W3CDTF">2024-12-03T21:01:48Z</dcterms:modified>
</cp:coreProperties>
</file>